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5" r:id="rId6"/>
    <p:sldId id="276" r:id="rId7"/>
    <p:sldId id="278" r:id="rId8"/>
    <p:sldId id="267" r:id="rId9"/>
    <p:sldId id="268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FD42D-4398-C826-DCE1-8A1C3318DFC8}" v="707" dt="2022-02-23T21:46:06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>
      <p:cViewPr varScale="1">
        <p:scale>
          <a:sx n="104" d="100"/>
          <a:sy n="104" d="100"/>
        </p:scale>
        <p:origin x="188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8A2E8-D5A1-5E4A-B60F-4B4184625F8A}" type="doc">
      <dgm:prSet loTypeId="urn:microsoft.com/office/officeart/2005/8/layout/process1" loCatId="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BE16D7EF-E095-C24B-9ED4-8C96D7D6FC31}">
      <dgm:prSet phldrT="[Texto]" custT="1"/>
      <dgm:spPr/>
      <dgm:t>
        <a:bodyPr/>
        <a:lstStyle/>
        <a:p>
          <a:r>
            <a:rPr lang="es-ES" sz="2000" dirty="0"/>
            <a:t>Revisión y validación del TAR</a:t>
          </a:r>
        </a:p>
      </dgm:t>
    </dgm:pt>
    <dgm:pt modelId="{860BED3D-9AEE-2843-B0B0-DB5DE39E8227}" type="parTrans" cxnId="{2DA9DAE9-1670-C04E-A3E9-1BB0CEEF7987}">
      <dgm:prSet/>
      <dgm:spPr/>
      <dgm:t>
        <a:bodyPr/>
        <a:lstStyle/>
        <a:p>
          <a:endParaRPr lang="es-ES"/>
        </a:p>
      </dgm:t>
    </dgm:pt>
    <dgm:pt modelId="{54CEAEE9-5DB5-A045-BB83-D7257E21279A}" type="sibTrans" cxnId="{2DA9DAE9-1670-C04E-A3E9-1BB0CEEF7987}">
      <dgm:prSet/>
      <dgm:spPr>
        <a:noFill/>
      </dgm:spPr>
      <dgm:t>
        <a:bodyPr/>
        <a:lstStyle/>
        <a:p>
          <a:endParaRPr lang="es-ES"/>
        </a:p>
      </dgm:t>
    </dgm:pt>
    <dgm:pt modelId="{305A11A3-7CC4-2648-9B30-C291CB63E7BD}">
      <dgm:prSet phldrT="[Texto]"/>
      <dgm:spPr/>
      <dgm:t>
        <a:bodyPr/>
        <a:lstStyle/>
        <a:p>
          <a:r>
            <a:rPr lang="es-ES" dirty="0"/>
            <a:t>Revisión de la medicación concomitante</a:t>
          </a:r>
        </a:p>
      </dgm:t>
    </dgm:pt>
    <dgm:pt modelId="{672364BD-56E2-064D-A69F-C019728696F3}" type="parTrans" cxnId="{DCED8F12-077B-F44F-A6A2-028ADD694BF4}">
      <dgm:prSet/>
      <dgm:spPr/>
      <dgm:t>
        <a:bodyPr/>
        <a:lstStyle/>
        <a:p>
          <a:endParaRPr lang="es-ES"/>
        </a:p>
      </dgm:t>
    </dgm:pt>
    <dgm:pt modelId="{5F22C413-192D-D94C-9FBD-8831B432FD21}" type="sibTrans" cxnId="{DCED8F12-077B-F44F-A6A2-028ADD694BF4}">
      <dgm:prSet/>
      <dgm:spPr>
        <a:noFill/>
      </dgm:spPr>
      <dgm:t>
        <a:bodyPr/>
        <a:lstStyle/>
        <a:p>
          <a:endParaRPr lang="es-ES"/>
        </a:p>
      </dgm:t>
    </dgm:pt>
    <dgm:pt modelId="{DD68C5E1-32A6-9B42-978F-424102FFECB1}">
      <dgm:prSet phldrT="[Texto]"/>
      <dgm:spPr/>
      <dgm:t>
        <a:bodyPr/>
        <a:lstStyle/>
        <a:p>
          <a:r>
            <a:rPr lang="es-ES" dirty="0"/>
            <a:t>Formación, educación y seguimiento </a:t>
          </a:r>
        </a:p>
      </dgm:t>
    </dgm:pt>
    <dgm:pt modelId="{9FDA9A98-58B2-0F47-9857-06B9241E3E66}" type="parTrans" cxnId="{0678974B-4E37-A24E-9804-04815674ABA8}">
      <dgm:prSet/>
      <dgm:spPr/>
      <dgm:t>
        <a:bodyPr/>
        <a:lstStyle/>
        <a:p>
          <a:endParaRPr lang="es-ES"/>
        </a:p>
      </dgm:t>
    </dgm:pt>
    <dgm:pt modelId="{1BFE0372-185C-C843-A297-E8F876178615}" type="sibTrans" cxnId="{0678974B-4E37-A24E-9804-04815674ABA8}">
      <dgm:prSet/>
      <dgm:spPr>
        <a:noFill/>
      </dgm:spPr>
      <dgm:t>
        <a:bodyPr/>
        <a:lstStyle/>
        <a:p>
          <a:endParaRPr lang="es-ES"/>
        </a:p>
      </dgm:t>
    </dgm:pt>
    <dgm:pt modelId="{F22116D0-1093-BF40-A21C-6E2DB95D76C7}">
      <dgm:prSet/>
      <dgm:spPr/>
      <dgm:t>
        <a:bodyPr/>
        <a:lstStyle/>
        <a:p>
          <a:r>
            <a:rPr lang="es-ES" dirty="0"/>
            <a:t>Coordinación con el resto de profesionales sanitarios</a:t>
          </a:r>
        </a:p>
      </dgm:t>
    </dgm:pt>
    <dgm:pt modelId="{39DA1823-37AD-A849-9975-2B7D8960A3A6}" type="parTrans" cxnId="{7A8ADB1E-6797-8343-8971-E9B38A5DBA9E}">
      <dgm:prSet/>
      <dgm:spPr/>
      <dgm:t>
        <a:bodyPr/>
        <a:lstStyle/>
        <a:p>
          <a:endParaRPr lang="es-ES"/>
        </a:p>
      </dgm:t>
    </dgm:pt>
    <dgm:pt modelId="{47BB7F03-DC87-D440-95C1-3887F77A0608}" type="sibTrans" cxnId="{7A8ADB1E-6797-8343-8971-E9B38A5DBA9E}">
      <dgm:prSet/>
      <dgm:spPr/>
      <dgm:t>
        <a:bodyPr/>
        <a:lstStyle/>
        <a:p>
          <a:endParaRPr lang="es-ES"/>
        </a:p>
      </dgm:t>
    </dgm:pt>
    <dgm:pt modelId="{AE147628-3F73-0845-BB4F-B3BED39A2E65}" type="pres">
      <dgm:prSet presAssocID="{B7D8A2E8-D5A1-5E4A-B60F-4B4184625F8A}" presName="Name0" presStyleCnt="0">
        <dgm:presLayoutVars>
          <dgm:dir/>
          <dgm:resizeHandles val="exact"/>
        </dgm:presLayoutVars>
      </dgm:prSet>
      <dgm:spPr/>
    </dgm:pt>
    <dgm:pt modelId="{42ECB1A0-98CA-B844-8EE5-E8DEABCB1060}" type="pres">
      <dgm:prSet presAssocID="{BE16D7EF-E095-C24B-9ED4-8C96D7D6FC31}" presName="node" presStyleLbl="node1" presStyleIdx="0" presStyleCnt="4" custLinFactNeighborX="63314" custLinFactNeighborY="-10341">
        <dgm:presLayoutVars>
          <dgm:bulletEnabled val="1"/>
        </dgm:presLayoutVars>
      </dgm:prSet>
      <dgm:spPr/>
    </dgm:pt>
    <dgm:pt modelId="{F017DD6B-B28E-E248-B18C-3F1128979929}" type="pres">
      <dgm:prSet presAssocID="{54CEAEE9-5DB5-A045-BB83-D7257E21279A}" presName="sibTrans" presStyleLbl="sibTrans2D1" presStyleIdx="0" presStyleCnt="3" custLinFactX="-100000" custLinFactY="10238" custLinFactNeighborX="-107505" custLinFactNeighborY="100000"/>
      <dgm:spPr/>
    </dgm:pt>
    <dgm:pt modelId="{92EFE7A1-5E4B-D149-A1BC-F154653D9D75}" type="pres">
      <dgm:prSet presAssocID="{54CEAEE9-5DB5-A045-BB83-D7257E21279A}" presName="connectorText" presStyleLbl="sibTrans2D1" presStyleIdx="0" presStyleCnt="3"/>
      <dgm:spPr/>
    </dgm:pt>
    <dgm:pt modelId="{650CE23D-EEDB-6049-96DD-92F28FA02B1D}" type="pres">
      <dgm:prSet presAssocID="{305A11A3-7CC4-2648-9B30-C291CB63E7BD}" presName="node" presStyleLbl="node1" presStyleIdx="1" presStyleCnt="4" custLinFactNeighborX="33090" custLinFactNeighborY="-6863">
        <dgm:presLayoutVars>
          <dgm:bulletEnabled val="1"/>
        </dgm:presLayoutVars>
      </dgm:prSet>
      <dgm:spPr/>
    </dgm:pt>
    <dgm:pt modelId="{DC78ED9F-3F4D-6444-87C8-A34F6629FB20}" type="pres">
      <dgm:prSet presAssocID="{5F22C413-192D-D94C-9FBD-8831B432FD21}" presName="sibTrans" presStyleLbl="sibTrans2D1" presStyleIdx="1" presStyleCnt="3" custLinFactX="-100000" custLinFactY="18191" custLinFactNeighborX="-107924" custLinFactNeighborY="100000"/>
      <dgm:spPr/>
    </dgm:pt>
    <dgm:pt modelId="{E7A8BD13-7CED-9748-A901-AD9F7AA14D3A}" type="pres">
      <dgm:prSet presAssocID="{5F22C413-192D-D94C-9FBD-8831B432FD21}" presName="connectorText" presStyleLbl="sibTrans2D1" presStyleIdx="1" presStyleCnt="3"/>
      <dgm:spPr/>
    </dgm:pt>
    <dgm:pt modelId="{345EBF2C-8E07-E045-AAE4-982728C9CB22}" type="pres">
      <dgm:prSet presAssocID="{DD68C5E1-32A6-9B42-978F-424102FFECB1}" presName="node" presStyleLbl="node1" presStyleIdx="2" presStyleCnt="4" custLinFactNeighborX="13433" custLinFactNeighborY="-4291">
        <dgm:presLayoutVars>
          <dgm:bulletEnabled val="1"/>
        </dgm:presLayoutVars>
      </dgm:prSet>
      <dgm:spPr/>
    </dgm:pt>
    <dgm:pt modelId="{30328312-A00F-A24E-87FC-2DA848A1307D}" type="pres">
      <dgm:prSet presAssocID="{1BFE0372-185C-C843-A297-E8F876178615}" presName="sibTrans" presStyleLbl="sibTrans2D1" presStyleIdx="2" presStyleCnt="3" custLinFactX="-98182" custLinFactY="20770" custLinFactNeighborX="-100000" custLinFactNeighborY="100000"/>
      <dgm:spPr/>
    </dgm:pt>
    <dgm:pt modelId="{F87601AC-1FB9-B540-8A13-711DF46CD065}" type="pres">
      <dgm:prSet presAssocID="{1BFE0372-185C-C843-A297-E8F876178615}" presName="connectorText" presStyleLbl="sibTrans2D1" presStyleIdx="2" presStyleCnt="3"/>
      <dgm:spPr/>
    </dgm:pt>
    <dgm:pt modelId="{3078BB0A-AF8E-1A47-B77E-49DDE2DE2E20}" type="pres">
      <dgm:prSet presAssocID="{F22116D0-1093-BF40-A21C-6E2DB95D76C7}" presName="node" presStyleLbl="node1" presStyleIdx="3" presStyleCnt="4" custLinFactNeighborX="-14450" custLinFactNeighborY="-6992">
        <dgm:presLayoutVars>
          <dgm:bulletEnabled val="1"/>
        </dgm:presLayoutVars>
      </dgm:prSet>
      <dgm:spPr/>
    </dgm:pt>
  </dgm:ptLst>
  <dgm:cxnLst>
    <dgm:cxn modelId="{DCED8F12-077B-F44F-A6A2-028ADD694BF4}" srcId="{B7D8A2E8-D5A1-5E4A-B60F-4B4184625F8A}" destId="{305A11A3-7CC4-2648-9B30-C291CB63E7BD}" srcOrd="1" destOrd="0" parTransId="{672364BD-56E2-064D-A69F-C019728696F3}" sibTransId="{5F22C413-192D-D94C-9FBD-8831B432FD21}"/>
    <dgm:cxn modelId="{18919A14-6794-0549-887A-B881E0B890CF}" type="presOf" srcId="{DD68C5E1-32A6-9B42-978F-424102FFECB1}" destId="{345EBF2C-8E07-E045-AAE4-982728C9CB22}" srcOrd="0" destOrd="0" presId="urn:microsoft.com/office/officeart/2005/8/layout/process1"/>
    <dgm:cxn modelId="{7A8ADB1E-6797-8343-8971-E9B38A5DBA9E}" srcId="{B7D8A2E8-D5A1-5E4A-B60F-4B4184625F8A}" destId="{F22116D0-1093-BF40-A21C-6E2DB95D76C7}" srcOrd="3" destOrd="0" parTransId="{39DA1823-37AD-A849-9975-2B7D8960A3A6}" sibTransId="{47BB7F03-DC87-D440-95C1-3887F77A0608}"/>
    <dgm:cxn modelId="{749E4424-CED4-E44F-BF36-4439325EB544}" type="presOf" srcId="{B7D8A2E8-D5A1-5E4A-B60F-4B4184625F8A}" destId="{AE147628-3F73-0845-BB4F-B3BED39A2E65}" srcOrd="0" destOrd="0" presId="urn:microsoft.com/office/officeart/2005/8/layout/process1"/>
    <dgm:cxn modelId="{41D8F83A-7ED9-6F49-8FE7-F30D210CF097}" type="presOf" srcId="{1BFE0372-185C-C843-A297-E8F876178615}" destId="{F87601AC-1FB9-B540-8A13-711DF46CD065}" srcOrd="1" destOrd="0" presId="urn:microsoft.com/office/officeart/2005/8/layout/process1"/>
    <dgm:cxn modelId="{0678974B-4E37-A24E-9804-04815674ABA8}" srcId="{B7D8A2E8-D5A1-5E4A-B60F-4B4184625F8A}" destId="{DD68C5E1-32A6-9B42-978F-424102FFECB1}" srcOrd="2" destOrd="0" parTransId="{9FDA9A98-58B2-0F47-9857-06B9241E3E66}" sibTransId="{1BFE0372-185C-C843-A297-E8F876178615}"/>
    <dgm:cxn modelId="{FE8DE865-1225-584A-AE71-178748829F03}" type="presOf" srcId="{54CEAEE9-5DB5-A045-BB83-D7257E21279A}" destId="{92EFE7A1-5E4B-D149-A1BC-F154653D9D75}" srcOrd="1" destOrd="0" presId="urn:microsoft.com/office/officeart/2005/8/layout/process1"/>
    <dgm:cxn modelId="{02073B67-8FDB-B742-B4AB-C2FB4B207558}" type="presOf" srcId="{54CEAEE9-5DB5-A045-BB83-D7257E21279A}" destId="{F017DD6B-B28E-E248-B18C-3F1128979929}" srcOrd="0" destOrd="0" presId="urn:microsoft.com/office/officeart/2005/8/layout/process1"/>
    <dgm:cxn modelId="{3C4ED46F-ECE7-D242-AD7F-D644861C7F53}" type="presOf" srcId="{305A11A3-7CC4-2648-9B30-C291CB63E7BD}" destId="{650CE23D-EEDB-6049-96DD-92F28FA02B1D}" srcOrd="0" destOrd="0" presId="urn:microsoft.com/office/officeart/2005/8/layout/process1"/>
    <dgm:cxn modelId="{71856890-CEB5-CE4F-9364-06E32F6B0707}" type="presOf" srcId="{5F22C413-192D-D94C-9FBD-8831B432FD21}" destId="{E7A8BD13-7CED-9748-A901-AD9F7AA14D3A}" srcOrd="1" destOrd="0" presId="urn:microsoft.com/office/officeart/2005/8/layout/process1"/>
    <dgm:cxn modelId="{B0336196-A0EC-3648-81B8-3E8860EA24F1}" type="presOf" srcId="{5F22C413-192D-D94C-9FBD-8831B432FD21}" destId="{DC78ED9F-3F4D-6444-87C8-A34F6629FB20}" srcOrd="0" destOrd="0" presId="urn:microsoft.com/office/officeart/2005/8/layout/process1"/>
    <dgm:cxn modelId="{F914F0A8-40FC-1D41-BE5E-EAF19DB19A52}" type="presOf" srcId="{F22116D0-1093-BF40-A21C-6E2DB95D76C7}" destId="{3078BB0A-AF8E-1A47-B77E-49DDE2DE2E20}" srcOrd="0" destOrd="0" presId="urn:microsoft.com/office/officeart/2005/8/layout/process1"/>
    <dgm:cxn modelId="{C30010A9-1792-494B-84DF-948FA6910688}" type="presOf" srcId="{1BFE0372-185C-C843-A297-E8F876178615}" destId="{30328312-A00F-A24E-87FC-2DA848A1307D}" srcOrd="0" destOrd="0" presId="urn:microsoft.com/office/officeart/2005/8/layout/process1"/>
    <dgm:cxn modelId="{491D4CD5-B61D-C541-97F0-E5AAF25171A6}" type="presOf" srcId="{BE16D7EF-E095-C24B-9ED4-8C96D7D6FC31}" destId="{42ECB1A0-98CA-B844-8EE5-E8DEABCB1060}" srcOrd="0" destOrd="0" presId="urn:microsoft.com/office/officeart/2005/8/layout/process1"/>
    <dgm:cxn modelId="{2DA9DAE9-1670-C04E-A3E9-1BB0CEEF7987}" srcId="{B7D8A2E8-D5A1-5E4A-B60F-4B4184625F8A}" destId="{BE16D7EF-E095-C24B-9ED4-8C96D7D6FC31}" srcOrd="0" destOrd="0" parTransId="{860BED3D-9AEE-2843-B0B0-DB5DE39E8227}" sibTransId="{54CEAEE9-5DB5-A045-BB83-D7257E21279A}"/>
    <dgm:cxn modelId="{860E40E6-D83D-DD4D-ACC9-5113CDA9C1F6}" type="presParOf" srcId="{AE147628-3F73-0845-BB4F-B3BED39A2E65}" destId="{42ECB1A0-98CA-B844-8EE5-E8DEABCB1060}" srcOrd="0" destOrd="0" presId="urn:microsoft.com/office/officeart/2005/8/layout/process1"/>
    <dgm:cxn modelId="{4A093DBA-219A-4E4B-8E5A-76FF3DF8E518}" type="presParOf" srcId="{AE147628-3F73-0845-BB4F-B3BED39A2E65}" destId="{F017DD6B-B28E-E248-B18C-3F1128979929}" srcOrd="1" destOrd="0" presId="urn:microsoft.com/office/officeart/2005/8/layout/process1"/>
    <dgm:cxn modelId="{0E6F839F-A45E-D848-B5A4-B6523F4D1D2D}" type="presParOf" srcId="{F017DD6B-B28E-E248-B18C-3F1128979929}" destId="{92EFE7A1-5E4B-D149-A1BC-F154653D9D75}" srcOrd="0" destOrd="0" presId="urn:microsoft.com/office/officeart/2005/8/layout/process1"/>
    <dgm:cxn modelId="{65AC3DAE-71FA-5D4D-ABFF-1421F4462A87}" type="presParOf" srcId="{AE147628-3F73-0845-BB4F-B3BED39A2E65}" destId="{650CE23D-EEDB-6049-96DD-92F28FA02B1D}" srcOrd="2" destOrd="0" presId="urn:microsoft.com/office/officeart/2005/8/layout/process1"/>
    <dgm:cxn modelId="{72B50D9E-4D80-C949-BBFC-00797B2B3FEC}" type="presParOf" srcId="{AE147628-3F73-0845-BB4F-B3BED39A2E65}" destId="{DC78ED9F-3F4D-6444-87C8-A34F6629FB20}" srcOrd="3" destOrd="0" presId="urn:microsoft.com/office/officeart/2005/8/layout/process1"/>
    <dgm:cxn modelId="{78D8E630-42E7-6F4A-B9C8-527BC9A4F39C}" type="presParOf" srcId="{DC78ED9F-3F4D-6444-87C8-A34F6629FB20}" destId="{E7A8BD13-7CED-9748-A901-AD9F7AA14D3A}" srcOrd="0" destOrd="0" presId="urn:microsoft.com/office/officeart/2005/8/layout/process1"/>
    <dgm:cxn modelId="{195022C3-B62C-A74C-B26E-8D2ACCCC0BD0}" type="presParOf" srcId="{AE147628-3F73-0845-BB4F-B3BED39A2E65}" destId="{345EBF2C-8E07-E045-AAE4-982728C9CB22}" srcOrd="4" destOrd="0" presId="urn:microsoft.com/office/officeart/2005/8/layout/process1"/>
    <dgm:cxn modelId="{19D55492-62B0-3647-BAC6-17B9BD55B4A3}" type="presParOf" srcId="{AE147628-3F73-0845-BB4F-B3BED39A2E65}" destId="{30328312-A00F-A24E-87FC-2DA848A1307D}" srcOrd="5" destOrd="0" presId="urn:microsoft.com/office/officeart/2005/8/layout/process1"/>
    <dgm:cxn modelId="{0F1A9D5C-9213-5F46-BCCD-EA9CCF7AC696}" type="presParOf" srcId="{30328312-A00F-A24E-87FC-2DA848A1307D}" destId="{F87601AC-1FB9-B540-8A13-711DF46CD065}" srcOrd="0" destOrd="0" presId="urn:microsoft.com/office/officeart/2005/8/layout/process1"/>
    <dgm:cxn modelId="{98D67151-C9C5-D04A-9651-7B4114210AA1}" type="presParOf" srcId="{AE147628-3F73-0845-BB4F-B3BED39A2E65}" destId="{3078BB0A-AF8E-1A47-B77E-49DDE2DE2E2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CB1A0-98CA-B844-8EE5-E8DEABCB1060}">
      <dsp:nvSpPr>
        <dsp:cNvPr id="0" name=""/>
        <dsp:cNvSpPr/>
      </dsp:nvSpPr>
      <dsp:spPr>
        <a:xfrm>
          <a:off x="439158" y="2078503"/>
          <a:ext cx="1718529" cy="117611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Revisión y validación del TAR</a:t>
          </a:r>
        </a:p>
      </dsp:txBody>
      <dsp:txXfrm>
        <a:off x="473605" y="2112950"/>
        <a:ext cx="1649635" cy="1107224"/>
      </dsp:txXfrm>
    </dsp:sp>
    <dsp:sp modelId="{F017DD6B-B28E-E248-B18C-3F1128979929}">
      <dsp:nvSpPr>
        <dsp:cNvPr id="0" name=""/>
        <dsp:cNvSpPr/>
      </dsp:nvSpPr>
      <dsp:spPr>
        <a:xfrm rot="63965">
          <a:off x="1749980" y="2943881"/>
          <a:ext cx="254257" cy="42619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749987" y="3028410"/>
        <a:ext cx="177980" cy="255717"/>
      </dsp:txXfrm>
    </dsp:sp>
    <dsp:sp modelId="{650CE23D-EEDB-6049-96DD-92F28FA02B1D}">
      <dsp:nvSpPr>
        <dsp:cNvPr id="0" name=""/>
        <dsp:cNvSpPr/>
      </dsp:nvSpPr>
      <dsp:spPr>
        <a:xfrm>
          <a:off x="2637335" y="2119409"/>
          <a:ext cx="1718529" cy="117611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Revisión de la medicación concomitante</a:t>
          </a:r>
        </a:p>
      </dsp:txBody>
      <dsp:txXfrm>
        <a:off x="2671782" y="2153856"/>
        <a:ext cx="1649635" cy="1107224"/>
      </dsp:txXfrm>
    </dsp:sp>
    <dsp:sp modelId="{DC78ED9F-3F4D-6444-87C8-A34F6629FB20}">
      <dsp:nvSpPr>
        <dsp:cNvPr id="0" name=""/>
        <dsp:cNvSpPr/>
      </dsp:nvSpPr>
      <dsp:spPr>
        <a:xfrm rot="45792">
          <a:off x="3885251" y="3013330"/>
          <a:ext cx="292738" cy="42619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3885255" y="3097984"/>
        <a:ext cx="204917" cy="255717"/>
      </dsp:txXfrm>
    </dsp:sp>
    <dsp:sp modelId="{345EBF2C-8E07-E045-AAE4-982728C9CB22}">
      <dsp:nvSpPr>
        <dsp:cNvPr id="0" name=""/>
        <dsp:cNvSpPr/>
      </dsp:nvSpPr>
      <dsp:spPr>
        <a:xfrm>
          <a:off x="4908152" y="2149659"/>
          <a:ext cx="1718529" cy="117611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Formación, educación y seguimiento </a:t>
          </a:r>
        </a:p>
      </dsp:txBody>
      <dsp:txXfrm>
        <a:off x="4942599" y="2184106"/>
        <a:ext cx="1649635" cy="1107224"/>
      </dsp:txXfrm>
    </dsp:sp>
    <dsp:sp modelId="{30328312-A00F-A24E-87FC-2DA848A1307D}">
      <dsp:nvSpPr>
        <dsp:cNvPr id="0" name=""/>
        <dsp:cNvSpPr/>
      </dsp:nvSpPr>
      <dsp:spPr>
        <a:xfrm rot="21550684">
          <a:off x="6229841" y="3023346"/>
          <a:ext cx="262769" cy="42619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6229845" y="3109150"/>
        <a:ext cx="183938" cy="255717"/>
      </dsp:txXfrm>
    </dsp:sp>
    <dsp:sp modelId="{3078BB0A-AF8E-1A47-B77E-49DDE2DE2E20}">
      <dsp:nvSpPr>
        <dsp:cNvPr id="0" name=""/>
        <dsp:cNvSpPr/>
      </dsp:nvSpPr>
      <dsp:spPr>
        <a:xfrm>
          <a:off x="7122422" y="2117892"/>
          <a:ext cx="1718529" cy="1176118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Coordinación con el resto de profesionales sanitarios</a:t>
          </a:r>
        </a:p>
      </dsp:txBody>
      <dsp:txXfrm>
        <a:off x="7156869" y="2152339"/>
        <a:ext cx="1649635" cy="1107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3T22:06:46.5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12991 5530 0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3T22:06:46.5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12991 5556 0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3T22:06:46.5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12991 5556 0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A18712-482E-4B76-B63A-15B6FB082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220322-3830-4500-A9CF-AF516FE4F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DED8F2-6622-45C0-9759-7E20A4B116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CC410-2C3F-4FD8-985F-E3FC4338E52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9574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03A408-2D2A-4BA5-B83C-C3DB34121A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559CDF-F34B-44AD-8BA7-FE3A9D223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70A0B2-103B-4EE6-BB81-636F342B4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8EA86-F802-4424-B348-D7AA48A014D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9699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B9D539-8494-4EFF-B878-5EF089C86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4C6B22-A086-4062-A7FB-28532D5A60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A5DA33-954E-4F98-BD1B-D254F46B1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14C5-09C9-48CF-85BD-616AB0E7C66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3249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B71D39-C0C2-4B39-BA24-972D9FF22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087D56-BF42-4A12-AC1B-A18991C76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BA7D27-3743-4DDA-A5DA-74B557EB0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0B3C-FE21-44D4-A01E-FB1FAA19ECE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8856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6EDA0D-7B14-4B9D-8CC5-BBBAF3482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98A54A-5F90-4544-A67F-E867CD23CF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8B6E69-3DEB-4D00-B464-3F78033E7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4114-1722-4D1A-BC8E-6D47CC941AE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1144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03EA20-4363-4DAF-ADD7-2C35F934A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85481-AC0A-4081-BB4D-26E98738F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589E47-E561-4685-9445-E1552B885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CD5D6-5513-4BEA-A319-A9AF171E179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6818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C684DA-5D0B-4C75-8F56-5A26E0F47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F3875D-4769-4487-A128-FA639621E7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47FC39-538F-4179-B742-56F552A7AB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12D41-91EC-49E6-939D-913DDB41C8B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1821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C1FE03-15B3-4D23-9808-B2217385D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3E2D9D-3644-401A-B442-658E02391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FCB489-0A84-4DCC-870C-8D0F0E08A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00943-4394-4B71-9557-18F53738F30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6606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061A5F-01AD-4F83-AF08-D15362CF16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2C987FE-7B08-4038-8BC1-4F0A8A8D8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33F298-D09C-4A27-8BC3-C45DFEAA0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5DF48-6DD9-4427-A39E-D863FC3EBDE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3271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64999B-14EB-4CA7-BE33-3838CBAFC0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55CD5D-56B6-46AD-B6B6-8AC52BE72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DEC482-DA8B-4F95-A391-73AFF9D03D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1524-7E7E-4BE6-B79C-8FA6F60D37E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672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8CF672-4EC6-46EC-8AB6-91776F76C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759E5A-3646-4CF5-B77B-5E7CC04138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3EE4AD-36B1-443D-91EE-12D93A46C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62E1-1963-4C96-A6A9-15B9ECE7565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010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921DF1-E7D4-4107-A0C5-B25A1CBE3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201F2F-071D-4C00-A937-EC4A8C84F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02DEC5-2081-4A48-AEA1-EC4A102FC1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D91E14-EC53-4B17-9DF0-64067D7CF4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ED85F9-2B31-42BA-BE4A-ABC1BADDAF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AE00CC-E7A8-4F91-982F-7F5E462BF47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7" Type="http://schemas.openxmlformats.org/officeDocument/2006/relationships/image" Target="../media/image3.jpeg"/><Relationship Id="rId12" Type="http://schemas.openxmlformats.org/officeDocument/2006/relationships/image" Target="../media/image8.sv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7.png"/><Relationship Id="rId5" Type="http://schemas.openxmlformats.org/officeDocument/2006/relationships/customXml" Target="../ink/ink2.xml"/><Relationship Id="rId10" Type="http://schemas.openxmlformats.org/officeDocument/2006/relationships/image" Target="../media/image6.svg"/><Relationship Id="rId4" Type="http://schemas.openxmlformats.org/officeDocument/2006/relationships/image" Target="../media/image4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svg"/><Relationship Id="rId3" Type="http://schemas.openxmlformats.org/officeDocument/2006/relationships/image" Target="../media/image18.jpeg"/><Relationship Id="rId7" Type="http://schemas.openxmlformats.org/officeDocument/2006/relationships/image" Target="../media/image22.sv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svg"/><Relationship Id="rId5" Type="http://schemas.openxmlformats.org/officeDocument/2006/relationships/image" Target="../media/image20.sv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0">
            <a:extLst>
              <a:ext uri="{FF2B5EF4-FFF2-40B4-BE49-F238E27FC236}">
                <a16:creationId xmlns:a16="http://schemas.microsoft.com/office/drawing/2014/main" id="{6F0643C7-9C59-4570-A20C-42C924A89944}"/>
              </a:ext>
            </a:extLst>
          </p:cNvPr>
          <p:cNvGrpSpPr>
            <a:grpSpLocks/>
          </p:cNvGrpSpPr>
          <p:nvPr/>
        </p:nvGrpSpPr>
        <p:grpSpPr bwMode="auto">
          <a:xfrm>
            <a:off x="0" y="1196975"/>
            <a:ext cx="9144000" cy="3744913"/>
            <a:chOff x="0" y="754"/>
            <a:chExt cx="5760" cy="2359"/>
          </a:xfrm>
        </p:grpSpPr>
        <p:sp>
          <p:nvSpPr>
            <p:cNvPr id="13314" name="Rectangle 4">
              <a:extLst>
                <a:ext uri="{FF2B5EF4-FFF2-40B4-BE49-F238E27FC236}">
                  <a16:creationId xmlns:a16="http://schemas.microsoft.com/office/drawing/2014/main" id="{D4919C47-3A43-4F21-A9CD-DD6A64169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754"/>
              <a:ext cx="5760" cy="2359"/>
            </a:xfrm>
            <a:prstGeom prst="rect">
              <a:avLst/>
            </a:prstGeom>
            <a:solidFill>
              <a:srgbClr val="333399"/>
            </a:solidFill>
            <a:ln w="5080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" altLang="es-ES" sz="1800">
                <a:latin typeface="Tahoma" panose="020B0604030504040204" pitchFamily="34" charset="0"/>
              </a:endParaRPr>
            </a:p>
          </p:txBody>
        </p:sp>
        <p:sp>
          <p:nvSpPr>
            <p:cNvPr id="13315" name="6 CuadroTexto">
              <a:extLst>
                <a:ext uri="{FF2B5EF4-FFF2-40B4-BE49-F238E27FC236}">
                  <a16:creationId xmlns:a16="http://schemas.microsoft.com/office/drawing/2014/main" id="{802CEF3E-2B91-4D96-9F31-CF80616CE2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" y="1071"/>
              <a:ext cx="5012" cy="1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2600" b="1">
                  <a:solidFill>
                    <a:schemeClr val="bg1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14º Curso-Taller de Casos Clínicos para Farmacéuticos de Hospital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" altLang="es-ES" sz="26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es-ES" sz="1800" b="1">
                  <a:solidFill>
                    <a:srgbClr val="FFFFFF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Actualización en la farmacoterapia de las enfermedades víricas:</a:t>
              </a:r>
              <a:r>
                <a:rPr lang="es-ES" altLang="es-ES" sz="1600">
                  <a:solidFill>
                    <a:srgbClr val="FFFFFF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s-ES" altLang="es-ES" sz="2000" b="1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s-ES" altLang="es-ES" sz="2000" b="1">
                  <a:solidFill>
                    <a:srgbClr val="FFFFFF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VIH, VHB Y VHC.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" altLang="es-ES" sz="20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316" name="Picture 9" descr="C:\Users\Rufino\Desktop\imagen virus.png">
              <a:extLst>
                <a:ext uri="{FF2B5EF4-FFF2-40B4-BE49-F238E27FC236}">
                  <a16:creationId xmlns:a16="http://schemas.microsoft.com/office/drawing/2014/main" id="{C3661D48-159D-4C36-8576-8B2682A3AF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981"/>
              <a:ext cx="681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4">
              <a:extLst>
                <a:ext uri="{FF2B5EF4-FFF2-40B4-BE49-F238E27FC236}">
                  <a16:creationId xmlns:a16="http://schemas.microsoft.com/office/drawing/2014/main" id="{46CD0FC2-DAB2-45AF-A051-D41CC11435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2568"/>
              <a:ext cx="3697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70305" tIns="35152" rIns="70305" bIns="35152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s-E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radley Hand ITC" panose="03070402050302030203" pitchFamily="66" charset="0"/>
                  <a:cs typeface="Arial" panose="020B0604020202020204" pitchFamily="34" charset="0"/>
                </a:rPr>
                <a:t>3 y 4 </a:t>
              </a:r>
              <a:r>
                <a:rPr lang="es-E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radley Hand ITC" panose="03070402050302030203" pitchFamily="66" charset="0"/>
                  <a:cs typeface="Arial" panose="020B0604020202020204" pitchFamily="34" charset="0"/>
                </a:rPr>
                <a:t>Marzo de 2022 , SEVILLA</a:t>
              </a:r>
              <a:endParaRPr lang="es-E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  <a:cs typeface="Arial" panose="020B0604020202020204" pitchFamily="34" charset="0"/>
              </a:endParaRPr>
            </a:p>
          </p:txBody>
        </p:sp>
        <p:pic>
          <p:nvPicPr>
            <p:cNvPr id="13318" name="Picture 26">
              <a:extLst>
                <a:ext uri="{FF2B5EF4-FFF2-40B4-BE49-F238E27FC236}">
                  <a16:creationId xmlns:a16="http://schemas.microsoft.com/office/drawing/2014/main" id="{2DFA14C0-A33E-45F2-8506-4DC6216EC8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23" b="45700"/>
            <a:stretch>
              <a:fillRect/>
            </a:stretch>
          </p:blipFill>
          <p:spPr bwMode="auto">
            <a:xfrm>
              <a:off x="4286" y="2704"/>
              <a:ext cx="122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B8B10848-8605-4F9D-AF3A-6A7AB2B18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33600"/>
            <a:ext cx="9144000" cy="2159000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14338" name="Text Box 5">
            <a:extLst>
              <a:ext uri="{FF2B5EF4-FFF2-40B4-BE49-F238E27FC236}">
                <a16:creationId xmlns:a16="http://schemas.microsoft.com/office/drawing/2014/main" id="{8E77F29D-2A69-4735-B940-8B26B2944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2591137"/>
            <a:ext cx="275612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s-ES" altLang="es-ES" sz="2000" b="1" dirty="0">
                <a:solidFill>
                  <a:schemeClr val="bg1"/>
                </a:solidFill>
                <a:latin typeface="Tahoma"/>
                <a:ea typeface="Tahoma"/>
                <a:cs typeface="Tahoma"/>
              </a:rPr>
              <a:t>PACIENTE VIH+ CON MULTIMORBILIDAD</a:t>
            </a:r>
          </a:p>
        </p:txBody>
      </p:sp>
      <p:sp>
        <p:nvSpPr>
          <p:cNvPr id="14339" name="7 CuadroTexto">
            <a:extLst>
              <a:ext uri="{FF2B5EF4-FFF2-40B4-BE49-F238E27FC236}">
                <a16:creationId xmlns:a16="http://schemas.microsoft.com/office/drawing/2014/main" id="{2994C642-C2F7-4BD9-B5F1-1FD4D23D3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079" y="4725144"/>
            <a:ext cx="5751406" cy="124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s-ES" altLang="es-ES" sz="1600" dirty="0">
                <a:latin typeface="Tahoma"/>
                <a:ea typeface="Tahoma"/>
                <a:cs typeface="Arial"/>
              </a:rPr>
              <a:t>María Isabel Archilla Amat</a:t>
            </a:r>
            <a:endParaRPr lang="es-ES" altLang="es-ES" sz="1600" dirty="0">
              <a:latin typeface="Tahoma" panose="020B0604030504040204" pitchFamily="34" charset="0"/>
              <a:ea typeface="Tahoma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Bef>
                <a:spcPct val="0"/>
              </a:spcBef>
              <a:buNone/>
            </a:pPr>
            <a:r>
              <a:rPr lang="es-ES" altLang="es-ES" sz="1600" dirty="0">
                <a:latin typeface="Tahoma"/>
                <a:ea typeface="Tahoma"/>
                <a:cs typeface="Arial"/>
              </a:rPr>
              <a:t>Carolina Montero Vílchez</a:t>
            </a:r>
          </a:p>
          <a:p>
            <a:pPr algn="r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es-ES" altLang="es-ES" sz="1600" b="1" dirty="0">
                <a:latin typeface="Tahoma"/>
                <a:ea typeface="Tahoma"/>
                <a:cs typeface="Arial"/>
              </a:rPr>
              <a:t>Hospital Universitario Virgen de las Nieves, Granada</a:t>
            </a:r>
          </a:p>
        </p:txBody>
      </p:sp>
      <p:pic>
        <p:nvPicPr>
          <p:cNvPr id="14340" name="Picture 9" descr="C:\Users\Rufino\Desktop\imagen virus.png">
            <a:extLst>
              <a:ext uri="{FF2B5EF4-FFF2-40B4-BE49-F238E27FC236}">
                <a16:creationId xmlns:a16="http://schemas.microsoft.com/office/drawing/2014/main" id="{465BA5E2-0FF8-485A-B484-DE4B5B40D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36838"/>
            <a:ext cx="1008063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>
            <a:extLst>
              <a:ext uri="{FF2B5EF4-FFF2-40B4-BE49-F238E27FC236}">
                <a16:creationId xmlns:a16="http://schemas.microsoft.com/office/drawing/2014/main" id="{D13CEC2A-6F1C-49EA-9970-FD9171B3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15362" name="6 CuadroTexto">
            <a:extLst>
              <a:ext uri="{FF2B5EF4-FFF2-40B4-BE49-F238E27FC236}">
                <a16:creationId xmlns:a16="http://schemas.microsoft.com/office/drawing/2014/main" id="{6C31EFB2-19E6-4BD9-96B6-E1EAAFCF4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21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1. CAPACIDAD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06CF78-FF03-4401-8D4B-BAC4B2180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513"/>
            <a:ext cx="9144000" cy="398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s-ES">
              <a:solidFill>
                <a:schemeClr val="accent2"/>
              </a:solidFill>
            </a:endParaRPr>
          </a:p>
        </p:txBody>
      </p:sp>
      <p:sp>
        <p:nvSpPr>
          <p:cNvPr id="15364" name="CuadroTexto 1">
            <a:extLst>
              <a:ext uri="{FF2B5EF4-FFF2-40B4-BE49-F238E27FC236}">
                <a16:creationId xmlns:a16="http://schemas.microsoft.com/office/drawing/2014/main" id="{A7EAA272-951C-4C21-8E04-3263661F9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792163"/>
            <a:ext cx="424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accent2"/>
                </a:solidFill>
                <a:latin typeface="Tahoma" panose="020B0604030504040204" pitchFamily="34" charset="0"/>
              </a:rPr>
              <a:t>1.1 ANTECEDENTES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Entrada de lápiz 6">
                <a:extLst>
                  <a:ext uri="{FF2B5EF4-FFF2-40B4-BE49-F238E27FC236}">
                    <a16:creationId xmlns:a16="http://schemas.microsoft.com/office/drawing/2014/main" id="{C8FF5754-C088-4458-BF00-2778AA33305D}"/>
                  </a:ext>
                </a:extLst>
              </p14:cNvPr>
              <p14:cNvContentPartPr/>
              <p14:nvPr/>
            </p14:nvContentPartPr>
            <p14:xfrm>
              <a:off x="4420860" y="2531603"/>
              <a:ext cx="9524" cy="9524"/>
            </p14:xfrm>
          </p:contentPart>
        </mc:Choice>
        <mc:Fallback xmlns="">
          <p:pic>
            <p:nvPicPr>
              <p:cNvPr id="7" name="Entrada de lápiz 6">
                <a:extLst>
                  <a:ext uri="{FF2B5EF4-FFF2-40B4-BE49-F238E27FC236}">
                    <a16:creationId xmlns:a16="http://schemas.microsoft.com/office/drawing/2014/main" id="{C8FF5754-C088-4458-BF00-2778AA3330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4660" y="2064927"/>
                <a:ext cx="952400" cy="95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Entrada de lápiz 7">
                <a:extLst>
                  <a:ext uri="{FF2B5EF4-FFF2-40B4-BE49-F238E27FC236}">
                    <a16:creationId xmlns:a16="http://schemas.microsoft.com/office/drawing/2014/main" id="{AC114107-73B8-4B14-A217-A5600F774248}"/>
                  </a:ext>
                </a:extLst>
              </p14:cNvPr>
              <p14:cNvContentPartPr/>
              <p14:nvPr/>
            </p14:nvContentPartPr>
            <p14:xfrm>
              <a:off x="4420860" y="2544198"/>
              <a:ext cx="9524" cy="9524"/>
            </p14:xfrm>
          </p:contentPart>
        </mc:Choice>
        <mc:Fallback xmlns="">
          <p:pic>
            <p:nvPicPr>
              <p:cNvPr id="8" name="Entrada de lápiz 7">
                <a:extLst>
                  <a:ext uri="{FF2B5EF4-FFF2-40B4-BE49-F238E27FC236}">
                    <a16:creationId xmlns:a16="http://schemas.microsoft.com/office/drawing/2014/main" id="{AC114107-73B8-4B14-A217-A5600F7742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4660" y="2067998"/>
                <a:ext cx="952400" cy="95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35488CE4-CEC6-4C2F-A00D-A6FE2E7458A7}"/>
                  </a:ext>
                </a:extLst>
              </p14:cNvPr>
              <p14:cNvContentPartPr/>
              <p14:nvPr/>
            </p14:nvContentPartPr>
            <p14:xfrm>
              <a:off x="4420860" y="2544198"/>
              <a:ext cx="9524" cy="9524"/>
            </p14:xfrm>
          </p:contentPart>
        </mc:Choice>
        <mc:Fallback xmlns=""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35488CE4-CEC6-4C2F-A00D-A6FE2E7458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44660" y="2067998"/>
                <a:ext cx="952400" cy="952400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1D5A14B5-F436-4017-A67A-D17AEB04D025}"/>
              </a:ext>
            </a:extLst>
          </p:cNvPr>
          <p:cNvSpPr/>
          <p:nvPr/>
        </p:nvSpPr>
        <p:spPr>
          <a:xfrm>
            <a:off x="1847022" y="1810317"/>
            <a:ext cx="1010894" cy="41354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VIH+</a:t>
            </a:r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FC669881-3609-4CA0-A818-30D41526837E}"/>
              </a:ext>
            </a:extLst>
          </p:cNvPr>
          <p:cNvSpPr/>
          <p:nvPr/>
        </p:nvSpPr>
        <p:spPr>
          <a:xfrm>
            <a:off x="1258912" y="3353195"/>
            <a:ext cx="1656184" cy="41354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Depresión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366CCF98-EB7C-4F2F-96AD-EFB224B567AD}"/>
              </a:ext>
            </a:extLst>
          </p:cNvPr>
          <p:cNvSpPr/>
          <p:nvPr/>
        </p:nvSpPr>
        <p:spPr>
          <a:xfrm>
            <a:off x="1760554" y="5025554"/>
            <a:ext cx="1125255" cy="41354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Migraña</a:t>
            </a: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29486108-FFE4-4B44-9384-C5D0FB725B25}"/>
              </a:ext>
            </a:extLst>
          </p:cNvPr>
          <p:cNvSpPr/>
          <p:nvPr/>
        </p:nvSpPr>
        <p:spPr>
          <a:xfrm>
            <a:off x="6127756" y="5096078"/>
            <a:ext cx="1544782" cy="41354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Fibromialgia</a:t>
            </a:r>
          </a:p>
        </p:txBody>
      </p:sp>
      <p:sp>
        <p:nvSpPr>
          <p:cNvPr id="29" name="Rectángulo: esquinas redondeadas 40">
            <a:extLst>
              <a:ext uri="{FF2B5EF4-FFF2-40B4-BE49-F238E27FC236}">
                <a16:creationId xmlns:a16="http://schemas.microsoft.com/office/drawing/2014/main" id="{BAEE1CC6-03F2-BC4B-B911-55523E50FF7A}"/>
              </a:ext>
            </a:extLst>
          </p:cNvPr>
          <p:cNvSpPr/>
          <p:nvPr/>
        </p:nvSpPr>
        <p:spPr>
          <a:xfrm>
            <a:off x="6110655" y="3353195"/>
            <a:ext cx="2015837" cy="41354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Artritis </a:t>
            </a:r>
            <a:r>
              <a:rPr lang="es-E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psoriásica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Rectángulo: esquinas redondeadas 40">
            <a:extLst>
              <a:ext uri="{FF2B5EF4-FFF2-40B4-BE49-F238E27FC236}">
                <a16:creationId xmlns:a16="http://schemas.microsoft.com/office/drawing/2014/main" id="{9C6A60AD-DC55-7D46-BC94-439548EBE09F}"/>
              </a:ext>
            </a:extLst>
          </p:cNvPr>
          <p:cNvSpPr/>
          <p:nvPr/>
        </p:nvSpPr>
        <p:spPr>
          <a:xfrm>
            <a:off x="6023557" y="1846160"/>
            <a:ext cx="2546842" cy="413548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Enfermedad de Crohn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9D446E2-910C-4946-A7F0-6DA7C264FD76}"/>
              </a:ext>
            </a:extLst>
          </p:cNvPr>
          <p:cNvSpPr txBox="1"/>
          <p:nvPr/>
        </p:nvSpPr>
        <p:spPr>
          <a:xfrm>
            <a:off x="488286" y="2524046"/>
            <a:ext cx="1115883" cy="369332"/>
          </a:xfrm>
          <a:prstGeom prst="rect">
            <a:avLst/>
          </a:prstGeom>
          <a:pattFill prst="pct5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s-ES" dirty="0"/>
              <a:t>DTG/RPV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89969E97-55DB-A44E-9696-543569CBD3A2}"/>
              </a:ext>
            </a:extLst>
          </p:cNvPr>
          <p:cNvCxnSpPr>
            <a:cxnSpLocks/>
          </p:cNvCxnSpPr>
          <p:nvPr/>
        </p:nvCxnSpPr>
        <p:spPr>
          <a:xfrm flipH="1" flipV="1">
            <a:off x="2968057" y="2259708"/>
            <a:ext cx="784572" cy="38452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053C74FC-A373-794E-B434-9135D9548153}"/>
              </a:ext>
            </a:extLst>
          </p:cNvPr>
          <p:cNvCxnSpPr>
            <a:cxnSpLocks/>
          </p:cNvCxnSpPr>
          <p:nvPr/>
        </p:nvCxnSpPr>
        <p:spPr>
          <a:xfrm flipH="1">
            <a:off x="3104557" y="3559969"/>
            <a:ext cx="648072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67818A9A-3E2F-324C-8A76-984A7B800DD5}"/>
              </a:ext>
            </a:extLst>
          </p:cNvPr>
          <p:cNvCxnSpPr>
            <a:cxnSpLocks/>
          </p:cNvCxnSpPr>
          <p:nvPr/>
        </p:nvCxnSpPr>
        <p:spPr>
          <a:xfrm flipH="1">
            <a:off x="3043121" y="4829834"/>
            <a:ext cx="611559" cy="266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582B0F1D-366C-824C-BDC4-E9F9C54C0814}"/>
              </a:ext>
            </a:extLst>
          </p:cNvPr>
          <p:cNvCxnSpPr>
            <a:cxnSpLocks/>
          </p:cNvCxnSpPr>
          <p:nvPr/>
        </p:nvCxnSpPr>
        <p:spPr>
          <a:xfrm flipV="1">
            <a:off x="5168531" y="2308745"/>
            <a:ext cx="715264" cy="432475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58535673-1C43-8243-A79A-0A0F55570AFD}"/>
              </a:ext>
            </a:extLst>
          </p:cNvPr>
          <p:cNvCxnSpPr/>
          <p:nvPr/>
        </p:nvCxnSpPr>
        <p:spPr>
          <a:xfrm>
            <a:off x="5237224" y="3559969"/>
            <a:ext cx="674527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D0A216F6-F3E5-E545-B9F6-D0529249FFE8}"/>
              </a:ext>
            </a:extLst>
          </p:cNvPr>
          <p:cNvCxnSpPr>
            <a:cxnSpLocks/>
          </p:cNvCxnSpPr>
          <p:nvPr/>
        </p:nvCxnSpPr>
        <p:spPr>
          <a:xfrm>
            <a:off x="5350903" y="4810288"/>
            <a:ext cx="626448" cy="25831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Montón De Cigarrillos Y Tabaco. Aislado En Un Fondo Blanco. Fotos,  Retratos, Imágenes Y Fotografía De Archivo Libres De Derecho. Image  47010795.">
            <a:extLst>
              <a:ext uri="{FF2B5EF4-FFF2-40B4-BE49-F238E27FC236}">
                <a16:creationId xmlns:a16="http://schemas.microsoft.com/office/drawing/2014/main" id="{6C10083E-DF4E-D34F-A8F4-74F7A66F6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665" y="5923636"/>
            <a:ext cx="1372670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ebida Del Alcohol En El Fondo Blanco Foto de archivo - Imagen de cristal,  jugo: 30322476">
            <a:extLst>
              <a:ext uri="{FF2B5EF4-FFF2-40B4-BE49-F238E27FC236}">
                <a16:creationId xmlns:a16="http://schemas.microsoft.com/office/drawing/2014/main" id="{214FF004-8A0B-7D42-9BC8-4225958CD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211" y="5519863"/>
            <a:ext cx="813165" cy="121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Gráfico 43" descr="Cerrar contorno">
            <a:extLst>
              <a:ext uri="{FF2B5EF4-FFF2-40B4-BE49-F238E27FC236}">
                <a16:creationId xmlns:a16="http://schemas.microsoft.com/office/drawing/2014/main" id="{5A193C5C-6C36-C843-A0EF-BD81A3E16C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55517" y="5816006"/>
            <a:ext cx="914400" cy="914400"/>
          </a:xfrm>
          <a:prstGeom prst="rect">
            <a:avLst/>
          </a:prstGeom>
        </p:spPr>
      </p:pic>
      <p:pic>
        <p:nvPicPr>
          <p:cNvPr id="46" name="Gráfico 45" descr="Perfil de mujer con relleno sólido">
            <a:extLst>
              <a:ext uri="{FF2B5EF4-FFF2-40B4-BE49-F238E27FC236}">
                <a16:creationId xmlns:a16="http://schemas.microsoft.com/office/drawing/2014/main" id="{9FE05755-2DCD-4E42-8D21-E7A9C2B3F3A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31149" y="2274745"/>
            <a:ext cx="2205274" cy="29298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17EBF38-8C40-6C4D-9910-7A3B298F6624}"/>
              </a:ext>
            </a:extLst>
          </p:cNvPr>
          <p:cNvSpPr txBox="1"/>
          <p:nvPr/>
        </p:nvSpPr>
        <p:spPr>
          <a:xfrm>
            <a:off x="7362205" y="2523928"/>
            <a:ext cx="1505540" cy="369332"/>
          </a:xfrm>
          <a:prstGeom prst="rect">
            <a:avLst/>
          </a:prstGeom>
          <a:pattFill prst="pct5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s-ES" dirty="0" err="1"/>
              <a:t>Ustekinumab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>
            <a:extLst>
              <a:ext uri="{FF2B5EF4-FFF2-40B4-BE49-F238E27FC236}">
                <a16:creationId xmlns:a16="http://schemas.microsoft.com/office/drawing/2014/main" id="{6B3D5E78-844F-44E7-894C-F567A3A50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16386" name="6 CuadroTexto">
            <a:extLst>
              <a:ext uri="{FF2B5EF4-FFF2-40B4-BE49-F238E27FC236}">
                <a16:creationId xmlns:a16="http://schemas.microsoft.com/office/drawing/2014/main" id="{8CD39C38-98F6-47D0-AC47-3B326A6FC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21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1. CAPACIDAD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E4AC39-808E-49D9-B610-695A90570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513"/>
            <a:ext cx="9144000" cy="398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s-ES">
              <a:solidFill>
                <a:schemeClr val="accent2"/>
              </a:solidFill>
            </a:endParaRPr>
          </a:p>
        </p:txBody>
      </p:sp>
      <p:sp>
        <p:nvSpPr>
          <p:cNvPr id="16388" name="CuadroTexto 1">
            <a:extLst>
              <a:ext uri="{FF2B5EF4-FFF2-40B4-BE49-F238E27FC236}">
                <a16:creationId xmlns:a16="http://schemas.microsoft.com/office/drawing/2014/main" id="{C8D919DC-3E2E-41C8-9322-E5760ABE1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776288"/>
            <a:ext cx="424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accent2"/>
                </a:solidFill>
                <a:latin typeface="Tahoma" panose="020B0604030504040204" pitchFamily="34" charset="0"/>
              </a:rPr>
              <a:t>1.2 MODELO DE ESTRATIFICACIÓN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AB94047-CF5C-4970-8E94-ED194259D825}"/>
              </a:ext>
            </a:extLst>
          </p:cNvPr>
          <p:cNvSpPr/>
          <p:nvPr/>
        </p:nvSpPr>
        <p:spPr>
          <a:xfrm>
            <a:off x="243085" y="1716074"/>
            <a:ext cx="2809245" cy="355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  <a:cs typeface="Arial"/>
              </a:rPr>
              <a:t>Variables demográficas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4C8FC8-ACB7-4D15-A2F1-861586420A00}"/>
              </a:ext>
            </a:extLst>
          </p:cNvPr>
          <p:cNvSpPr txBox="1"/>
          <p:nvPr/>
        </p:nvSpPr>
        <p:spPr>
          <a:xfrm>
            <a:off x="3484156" y="1454154"/>
            <a:ext cx="10390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latin typeface="Tahoma"/>
                <a:ea typeface="Tahoma"/>
                <a:cs typeface="Tahoma"/>
              </a:rPr>
              <a:t>54 años</a:t>
            </a:r>
            <a:endParaRPr lang="es-ES" dirty="0">
              <a:ea typeface="Tahoma"/>
              <a:cs typeface="Tahoma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AC4D7ED-44D6-4394-AC0A-D881AC33381C}"/>
              </a:ext>
            </a:extLst>
          </p:cNvPr>
          <p:cNvSpPr/>
          <p:nvPr/>
        </p:nvSpPr>
        <p:spPr>
          <a:xfrm>
            <a:off x="243086" y="5463728"/>
            <a:ext cx="2792668" cy="673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  <a:cs typeface="Arial"/>
              </a:rPr>
              <a:t>Variables relacionadas con la medicación 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4FA9526-8276-4C50-9914-8E22EC82A76C}"/>
              </a:ext>
            </a:extLst>
          </p:cNvPr>
          <p:cNvSpPr/>
          <p:nvPr/>
        </p:nvSpPr>
        <p:spPr>
          <a:xfrm>
            <a:off x="243084" y="4225846"/>
            <a:ext cx="2792669" cy="355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  <a:cs typeface="Arial"/>
              </a:rPr>
              <a:t>Variables clínicas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D960DF0-E015-4D6D-8E21-22225F3AB81C}"/>
              </a:ext>
            </a:extLst>
          </p:cNvPr>
          <p:cNvSpPr/>
          <p:nvPr/>
        </p:nvSpPr>
        <p:spPr>
          <a:xfrm>
            <a:off x="259662" y="2632154"/>
            <a:ext cx="2792668" cy="8680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  <a:cs typeface="Arial"/>
              </a:rPr>
              <a:t>Variables sociosanitarias y del estado cognitivo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63D1A2-B04F-49FE-91E6-6BB7596646A7}"/>
              </a:ext>
            </a:extLst>
          </p:cNvPr>
          <p:cNvSpPr txBox="1"/>
          <p:nvPr/>
        </p:nvSpPr>
        <p:spPr>
          <a:xfrm>
            <a:off x="3473423" y="2008909"/>
            <a:ext cx="15517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ea typeface="Tahoma"/>
                <a:cs typeface="Tahoma"/>
              </a:rPr>
              <a:t>Sin estudios</a:t>
            </a:r>
          </a:p>
        </p:txBody>
      </p:sp>
      <p:pic>
        <p:nvPicPr>
          <p:cNvPr id="11" name="Gráfico 11" descr="Flecha derecha con relleno sólido">
            <a:extLst>
              <a:ext uri="{FF2B5EF4-FFF2-40B4-BE49-F238E27FC236}">
                <a16:creationId xmlns:a16="http://schemas.microsoft.com/office/drawing/2014/main" id="{54131FB1-10BA-429D-B4AF-B51D14E102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29387" y="1489399"/>
            <a:ext cx="595746" cy="284019"/>
          </a:xfrm>
          <a:prstGeom prst="rect">
            <a:avLst/>
          </a:prstGeom>
        </p:spPr>
      </p:pic>
      <p:pic>
        <p:nvPicPr>
          <p:cNvPr id="15" name="Gráfico 11" descr="Flecha derecha con relleno sólido">
            <a:extLst>
              <a:ext uri="{FF2B5EF4-FFF2-40B4-BE49-F238E27FC236}">
                <a16:creationId xmlns:a16="http://schemas.microsoft.com/office/drawing/2014/main" id="{A2376705-CDC1-4EE3-8241-B6B75AD95C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7569" y="2046520"/>
            <a:ext cx="595746" cy="284019"/>
          </a:xfrm>
          <a:prstGeom prst="rect">
            <a:avLst/>
          </a:prstGeom>
        </p:spPr>
      </p:pic>
      <p:sp>
        <p:nvSpPr>
          <p:cNvPr id="13" name="Abrir llave 12">
            <a:extLst>
              <a:ext uri="{FF2B5EF4-FFF2-40B4-BE49-F238E27FC236}">
                <a16:creationId xmlns:a16="http://schemas.microsoft.com/office/drawing/2014/main" id="{1001C8B4-FA81-46CD-B4E8-2BDA804C0138}"/>
              </a:ext>
            </a:extLst>
          </p:cNvPr>
          <p:cNvSpPr/>
          <p:nvPr/>
        </p:nvSpPr>
        <p:spPr>
          <a:xfrm>
            <a:off x="3253138" y="1437037"/>
            <a:ext cx="155080" cy="913251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C0C0C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13A89F4-5D76-D142-9725-999EAD3137DA}"/>
              </a:ext>
            </a:extLst>
          </p:cNvPr>
          <p:cNvSpPr txBox="1"/>
          <p:nvPr/>
        </p:nvSpPr>
        <p:spPr>
          <a:xfrm>
            <a:off x="4980263" y="143371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4 puntos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7656DBF-ADF8-7845-A160-96BDE5A38016}"/>
              </a:ext>
            </a:extLst>
          </p:cNvPr>
          <p:cNvSpPr txBox="1"/>
          <p:nvPr/>
        </p:nvSpPr>
        <p:spPr>
          <a:xfrm>
            <a:off x="5425492" y="1997743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3</a:t>
            </a:r>
            <a:r>
              <a:rPr lang="es-ES" dirty="0"/>
              <a:t> </a:t>
            </a:r>
            <a:r>
              <a:rPr lang="es-ES" dirty="0">
                <a:solidFill>
                  <a:srgbClr val="C00000"/>
                </a:solidFill>
              </a:rPr>
              <a:t>puntos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22A9E6C-7B76-9B42-9B56-1FD6A7D06C5C}"/>
              </a:ext>
            </a:extLst>
          </p:cNvPr>
          <p:cNvSpPr txBox="1"/>
          <p:nvPr/>
        </p:nvSpPr>
        <p:spPr>
          <a:xfrm>
            <a:off x="3488566" y="2592764"/>
            <a:ext cx="1659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Antidepresivos</a:t>
            </a:r>
          </a:p>
        </p:txBody>
      </p:sp>
      <p:pic>
        <p:nvPicPr>
          <p:cNvPr id="18" name="Gráfico 11" descr="Flecha derecha con relleno sólido">
            <a:extLst>
              <a:ext uri="{FF2B5EF4-FFF2-40B4-BE49-F238E27FC236}">
                <a16:creationId xmlns:a16="http://schemas.microsoft.com/office/drawing/2014/main" id="{9F16E30F-616A-A748-AC8E-569A61C12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8251" y="2655193"/>
            <a:ext cx="595746" cy="284019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96A33918-53F7-0949-9F66-8932AB219316}"/>
              </a:ext>
            </a:extLst>
          </p:cNvPr>
          <p:cNvSpPr txBox="1"/>
          <p:nvPr/>
        </p:nvSpPr>
        <p:spPr>
          <a:xfrm>
            <a:off x="5753249" y="257509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4 puntos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C068566-86B7-4746-BBA5-4D8D65E148AB}"/>
              </a:ext>
            </a:extLst>
          </p:cNvPr>
          <p:cNvSpPr txBox="1"/>
          <p:nvPr/>
        </p:nvSpPr>
        <p:spPr>
          <a:xfrm>
            <a:off x="3442531" y="2997350"/>
            <a:ext cx="1882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Problemas </a:t>
            </a:r>
          </a:p>
          <a:p>
            <a:r>
              <a:rPr lang="es-ES" dirty="0"/>
              <a:t>socioeconómicos</a:t>
            </a:r>
          </a:p>
        </p:txBody>
      </p:sp>
      <p:pic>
        <p:nvPicPr>
          <p:cNvPr id="21" name="Gráfico 11" descr="Flecha derecha con relleno sólido">
            <a:extLst>
              <a:ext uri="{FF2B5EF4-FFF2-40B4-BE49-F238E27FC236}">
                <a16:creationId xmlns:a16="http://schemas.microsoft.com/office/drawing/2014/main" id="{55DA91B7-62E4-7149-B432-384A4ED6C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7489" y="4208797"/>
            <a:ext cx="595746" cy="284019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33974CD3-738F-0046-A08E-C06B4B921CAA}"/>
              </a:ext>
            </a:extLst>
          </p:cNvPr>
          <p:cNvSpPr txBox="1"/>
          <p:nvPr/>
        </p:nvSpPr>
        <p:spPr>
          <a:xfrm>
            <a:off x="5902326" y="309171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3 puntos</a:t>
            </a:r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3DF031C4-3705-7C48-9DE1-A5A5188B62CE}"/>
              </a:ext>
            </a:extLst>
          </p:cNvPr>
          <p:cNvSpPr/>
          <p:nvPr/>
        </p:nvSpPr>
        <p:spPr>
          <a:xfrm>
            <a:off x="3275735" y="2666302"/>
            <a:ext cx="155080" cy="913251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C0C0C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756A4C7-09E3-2F43-81DC-DE9896EF2A02}"/>
              </a:ext>
            </a:extLst>
          </p:cNvPr>
          <p:cNvSpPr txBox="1"/>
          <p:nvPr/>
        </p:nvSpPr>
        <p:spPr>
          <a:xfrm>
            <a:off x="3267933" y="4080611"/>
            <a:ext cx="170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Pluripatología</a:t>
            </a:r>
            <a:r>
              <a:rPr lang="es-ES" dirty="0"/>
              <a:t>/</a:t>
            </a:r>
          </a:p>
          <a:p>
            <a:r>
              <a:rPr lang="es-ES" dirty="0"/>
              <a:t>comorbilidades</a:t>
            </a:r>
          </a:p>
        </p:txBody>
      </p:sp>
      <p:pic>
        <p:nvPicPr>
          <p:cNvPr id="26" name="Gráfico 11" descr="Flecha derecha con relleno sólido">
            <a:extLst>
              <a:ext uri="{FF2B5EF4-FFF2-40B4-BE49-F238E27FC236}">
                <a16:creationId xmlns:a16="http://schemas.microsoft.com/office/drawing/2014/main" id="{1199CF54-DF90-1945-B8FA-C9EC858FA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7503" y="3158540"/>
            <a:ext cx="595746" cy="284019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1E8C4D9F-2935-6442-987E-FF8E2667A0E5}"/>
              </a:ext>
            </a:extLst>
          </p:cNvPr>
          <p:cNvSpPr txBox="1"/>
          <p:nvPr/>
        </p:nvSpPr>
        <p:spPr>
          <a:xfrm>
            <a:off x="5457192" y="414669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3 puntos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512AD10-1764-B545-8A8D-E97E155FBB74}"/>
              </a:ext>
            </a:extLst>
          </p:cNvPr>
          <p:cNvSpPr txBox="1"/>
          <p:nvPr/>
        </p:nvSpPr>
        <p:spPr>
          <a:xfrm>
            <a:off x="3429986" y="5072517"/>
            <a:ext cx="2441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Paciente </a:t>
            </a:r>
            <a:r>
              <a:rPr lang="es-ES" dirty="0" err="1"/>
              <a:t>polimedicada</a:t>
            </a:r>
            <a:endParaRPr lang="es-ES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3235903-3A2B-C743-809E-5542552DDAEC}"/>
              </a:ext>
            </a:extLst>
          </p:cNvPr>
          <p:cNvSpPr txBox="1"/>
          <p:nvPr/>
        </p:nvSpPr>
        <p:spPr>
          <a:xfrm>
            <a:off x="6391739" y="5074504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4 puntos</a:t>
            </a:r>
          </a:p>
        </p:txBody>
      </p:sp>
      <p:pic>
        <p:nvPicPr>
          <p:cNvPr id="31" name="Gráfico 11" descr="Flecha derecha con relleno sólido">
            <a:extLst>
              <a:ext uri="{FF2B5EF4-FFF2-40B4-BE49-F238E27FC236}">
                <a16:creationId xmlns:a16="http://schemas.microsoft.com/office/drawing/2014/main" id="{CCDDF42F-9714-0D40-88C3-ADEF2275C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42945" y="5123684"/>
            <a:ext cx="595746" cy="284019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2C2F4B7E-9D96-E745-BB3A-B746AEFA0656}"/>
              </a:ext>
            </a:extLst>
          </p:cNvPr>
          <p:cNvSpPr txBox="1"/>
          <p:nvPr/>
        </p:nvSpPr>
        <p:spPr>
          <a:xfrm>
            <a:off x="3473423" y="5615977"/>
            <a:ext cx="277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Medicamentos alto riesgo</a:t>
            </a:r>
          </a:p>
        </p:txBody>
      </p:sp>
      <p:pic>
        <p:nvPicPr>
          <p:cNvPr id="33" name="Gráfico 11" descr="Flecha derecha con relleno sólido">
            <a:extLst>
              <a:ext uri="{FF2B5EF4-FFF2-40B4-BE49-F238E27FC236}">
                <a16:creationId xmlns:a16="http://schemas.microsoft.com/office/drawing/2014/main" id="{1475366E-601F-F640-A2DC-187B08B7F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61448" y="5672775"/>
            <a:ext cx="595746" cy="28401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76BFA6A8-846D-BB45-9133-6A383C1A3EE3}"/>
              </a:ext>
            </a:extLst>
          </p:cNvPr>
          <p:cNvSpPr txBox="1"/>
          <p:nvPr/>
        </p:nvSpPr>
        <p:spPr>
          <a:xfrm>
            <a:off x="6699821" y="5623211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2 puntos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63308D0-58A3-524B-9E39-B19E0EA50278}"/>
              </a:ext>
            </a:extLst>
          </p:cNvPr>
          <p:cNvSpPr txBox="1"/>
          <p:nvPr/>
        </p:nvSpPr>
        <p:spPr>
          <a:xfrm>
            <a:off x="3464121" y="6166883"/>
            <a:ext cx="264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DTG/RPV y </a:t>
            </a:r>
            <a:r>
              <a:rPr lang="es-ES" dirty="0" err="1"/>
              <a:t>esomeprazol</a:t>
            </a:r>
            <a:endParaRPr lang="es-ES" dirty="0"/>
          </a:p>
        </p:txBody>
      </p:sp>
      <p:pic>
        <p:nvPicPr>
          <p:cNvPr id="36" name="Gráfico 11" descr="Flecha derecha con relleno sólido">
            <a:extLst>
              <a:ext uri="{FF2B5EF4-FFF2-40B4-BE49-F238E27FC236}">
                <a16:creationId xmlns:a16="http://schemas.microsoft.com/office/drawing/2014/main" id="{DE8B4693-A941-5A40-ADEB-F381BCD41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5347" y="6224343"/>
            <a:ext cx="595746" cy="28401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204806D0-0FA2-CE45-A3EF-E050512D20AC}"/>
              </a:ext>
            </a:extLst>
          </p:cNvPr>
          <p:cNvSpPr txBox="1"/>
          <p:nvPr/>
        </p:nvSpPr>
        <p:spPr>
          <a:xfrm>
            <a:off x="6783062" y="6181687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4 puntos</a:t>
            </a:r>
          </a:p>
        </p:txBody>
      </p:sp>
      <p:sp>
        <p:nvSpPr>
          <p:cNvPr id="38" name="Abrir llave 37">
            <a:extLst>
              <a:ext uri="{FF2B5EF4-FFF2-40B4-BE49-F238E27FC236}">
                <a16:creationId xmlns:a16="http://schemas.microsoft.com/office/drawing/2014/main" id="{7EB6076D-77FE-B543-9D28-FDB9E06EDAF3}"/>
              </a:ext>
            </a:extLst>
          </p:cNvPr>
          <p:cNvSpPr/>
          <p:nvPr/>
        </p:nvSpPr>
        <p:spPr>
          <a:xfrm>
            <a:off x="3287451" y="5080423"/>
            <a:ext cx="155080" cy="1490826"/>
          </a:xfrm>
          <a:prstGeom prst="lef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C0C0C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45C53B9-62EC-8C43-9E0E-60309A227FF1}"/>
              </a:ext>
            </a:extLst>
          </p:cNvPr>
          <p:cNvSpPr txBox="1"/>
          <p:nvPr/>
        </p:nvSpPr>
        <p:spPr>
          <a:xfrm>
            <a:off x="7380312" y="3009999"/>
            <a:ext cx="1651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PUNTUACIÓN </a:t>
            </a:r>
          </a:p>
          <a:p>
            <a:r>
              <a:rPr lang="es-ES" dirty="0">
                <a:solidFill>
                  <a:srgbClr val="C00000"/>
                </a:solidFill>
              </a:rPr>
              <a:t>TOTAL: </a:t>
            </a:r>
          </a:p>
          <a:p>
            <a:r>
              <a:rPr lang="es-ES" dirty="0">
                <a:solidFill>
                  <a:srgbClr val="C00000"/>
                </a:solidFill>
              </a:rPr>
              <a:t>27 PUNTOS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6B507C7-C6F7-4547-916E-D2121C9AF7F7}"/>
              </a:ext>
            </a:extLst>
          </p:cNvPr>
          <p:cNvSpPr txBox="1"/>
          <p:nvPr/>
        </p:nvSpPr>
        <p:spPr>
          <a:xfrm>
            <a:off x="6778013" y="4080611"/>
            <a:ext cx="2289281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highlight>
                  <a:srgbClr val="FFFF00"/>
                </a:highlight>
              </a:rPr>
              <a:t>NIVEL DE</a:t>
            </a:r>
          </a:p>
          <a:p>
            <a:pPr algn="ctr"/>
            <a:r>
              <a:rPr lang="es-ES" dirty="0">
                <a:highlight>
                  <a:srgbClr val="FFFF00"/>
                </a:highlight>
              </a:rPr>
              <a:t>ESTRATIFICACIÓN 2</a:t>
            </a:r>
          </a:p>
        </p:txBody>
      </p:sp>
      <p:pic>
        <p:nvPicPr>
          <p:cNvPr id="39" name="Gráfico 38" descr="Flecha: giro a la derecha contorno">
            <a:extLst>
              <a:ext uri="{FF2B5EF4-FFF2-40B4-BE49-F238E27FC236}">
                <a16:creationId xmlns:a16="http://schemas.microsoft.com/office/drawing/2014/main" id="{592C56B3-172A-054C-A17F-F5E7C0673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96875" y="1994742"/>
            <a:ext cx="914400" cy="914400"/>
          </a:xfrm>
          <a:prstGeom prst="rect">
            <a:avLst/>
          </a:prstGeom>
        </p:spPr>
      </p:pic>
      <p:pic>
        <p:nvPicPr>
          <p:cNvPr id="41" name="Gráfico 40" descr="Flecha: giro a la derecha contorno">
            <a:extLst>
              <a:ext uri="{FF2B5EF4-FFF2-40B4-BE49-F238E27FC236}">
                <a16:creationId xmlns:a16="http://schemas.microsoft.com/office/drawing/2014/main" id="{5F3FD2F2-1DE3-AB4B-B653-1E6B83C246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 flipH="1">
            <a:off x="7642963" y="4833656"/>
            <a:ext cx="846259" cy="974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  <p:bldP spid="9" grpId="0" animBg="1"/>
      <p:bldP spid="10" grpId="0" animBg="1"/>
      <p:bldP spid="6" grpId="0"/>
      <p:bldP spid="13" grpId="0" animBg="1"/>
      <p:bldP spid="5" grpId="0"/>
      <p:bldP spid="7" grpId="0"/>
      <p:bldP spid="12" grpId="0"/>
      <p:bldP spid="14" grpId="0"/>
      <p:bldP spid="16" grpId="0"/>
      <p:bldP spid="17" grpId="0"/>
      <p:bldP spid="23" grpId="0" animBg="1"/>
      <p:bldP spid="19" grpId="0"/>
      <p:bldP spid="24" grpId="0"/>
      <p:bldP spid="25" grpId="0"/>
      <p:bldP spid="27" grpId="0"/>
      <p:bldP spid="28" grpId="0"/>
      <p:bldP spid="29" grpId="0"/>
      <p:bldP spid="30" grpId="0"/>
      <p:bldP spid="37" grpId="0"/>
      <p:bldP spid="38" grpId="0" animBg="1"/>
      <p:bldP spid="32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>
            <a:extLst>
              <a:ext uri="{FF2B5EF4-FFF2-40B4-BE49-F238E27FC236}">
                <a16:creationId xmlns:a16="http://schemas.microsoft.com/office/drawing/2014/main" id="{C7C260C9-D0E2-4551-9398-36F9DFD29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17410" name="6 CuadroTexto">
            <a:extLst>
              <a:ext uri="{FF2B5EF4-FFF2-40B4-BE49-F238E27FC236}">
                <a16:creationId xmlns:a16="http://schemas.microsoft.com/office/drawing/2014/main" id="{6B999A11-0E12-4CE8-AFDE-E566AEAC5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21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2. MOTIVACIÓN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41D7F-49F4-4B30-B9FE-8B5ABEF0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513"/>
            <a:ext cx="9144000" cy="398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s-ES">
              <a:solidFill>
                <a:schemeClr val="accent2"/>
              </a:solidFill>
            </a:endParaRPr>
          </a:p>
        </p:txBody>
      </p:sp>
      <p:sp>
        <p:nvSpPr>
          <p:cNvPr id="17412" name="CuadroTexto 1">
            <a:extLst>
              <a:ext uri="{FF2B5EF4-FFF2-40B4-BE49-F238E27FC236}">
                <a16:creationId xmlns:a16="http://schemas.microsoft.com/office/drawing/2014/main" id="{4993C060-9373-4DCC-83D2-CAFFA8381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806450"/>
            <a:ext cx="6337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accent2"/>
                </a:solidFill>
                <a:latin typeface="Tahoma" panose="020B0604030504040204" pitchFamily="34" charset="0"/>
              </a:rPr>
              <a:t>2.1 OBJETIVOS FARMACOTERAPÉUTICOS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A709EFB-BC90-4668-A84B-185CA13441AC}"/>
              </a:ext>
            </a:extLst>
          </p:cNvPr>
          <p:cNvSpPr txBox="1"/>
          <p:nvPr/>
        </p:nvSpPr>
        <p:spPr>
          <a:xfrm>
            <a:off x="3443919" y="2749600"/>
            <a:ext cx="31217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dirty="0">
                <a:ea typeface="Tahoma"/>
                <a:cs typeface="Tahoma"/>
              </a:rPr>
              <a:t>Optimización del tratamiento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17E036B-21A6-F64E-BB38-8E5307616224}"/>
              </a:ext>
            </a:extLst>
          </p:cNvPr>
          <p:cNvSpPr txBox="1"/>
          <p:nvPr/>
        </p:nvSpPr>
        <p:spPr>
          <a:xfrm>
            <a:off x="1143719" y="1758245"/>
            <a:ext cx="375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Mantener buena adherencia al TAR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3F08EFD-9B23-C944-BC74-D7A097007F15}"/>
              </a:ext>
            </a:extLst>
          </p:cNvPr>
          <p:cNvSpPr txBox="1"/>
          <p:nvPr/>
        </p:nvSpPr>
        <p:spPr>
          <a:xfrm>
            <a:off x="1221011" y="5728637"/>
            <a:ext cx="387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Fomentar hábitos de vida saludable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3531A58-5F87-204E-94D2-FADF78DD8105}"/>
              </a:ext>
            </a:extLst>
          </p:cNvPr>
          <p:cNvSpPr txBox="1"/>
          <p:nvPr/>
        </p:nvSpPr>
        <p:spPr>
          <a:xfrm>
            <a:off x="3463235" y="3776366"/>
            <a:ext cx="395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Adherencia medicación concomitante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B5A3E3-CB41-0C4D-82BB-96B1C9D19D98}"/>
              </a:ext>
            </a:extLst>
          </p:cNvPr>
          <p:cNvSpPr txBox="1"/>
          <p:nvPr/>
        </p:nvSpPr>
        <p:spPr>
          <a:xfrm>
            <a:off x="5405899" y="2099212"/>
            <a:ext cx="148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Optimización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3F39175-F6B5-564C-8861-B2803AC91792}"/>
              </a:ext>
            </a:extLst>
          </p:cNvPr>
          <p:cNvSpPr txBox="1"/>
          <p:nvPr/>
        </p:nvSpPr>
        <p:spPr>
          <a:xfrm>
            <a:off x="1229652" y="4563669"/>
            <a:ext cx="372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Adecuado control ataques migraña</a:t>
            </a:r>
          </a:p>
        </p:txBody>
      </p:sp>
      <p:sp>
        <p:nvSpPr>
          <p:cNvPr id="6" name="Cheurón 5">
            <a:extLst>
              <a:ext uri="{FF2B5EF4-FFF2-40B4-BE49-F238E27FC236}">
                <a16:creationId xmlns:a16="http://schemas.microsoft.com/office/drawing/2014/main" id="{88F07610-50EE-7D47-85E9-959AF1B1F437}"/>
              </a:ext>
            </a:extLst>
          </p:cNvPr>
          <p:cNvSpPr/>
          <p:nvPr/>
        </p:nvSpPr>
        <p:spPr>
          <a:xfrm>
            <a:off x="635303" y="1696919"/>
            <a:ext cx="484632" cy="484632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" name="Cheurón 12">
            <a:extLst>
              <a:ext uri="{FF2B5EF4-FFF2-40B4-BE49-F238E27FC236}">
                <a16:creationId xmlns:a16="http://schemas.microsoft.com/office/drawing/2014/main" id="{E9AE735A-EF4E-BC48-B223-165F942EFBF0}"/>
              </a:ext>
            </a:extLst>
          </p:cNvPr>
          <p:cNvSpPr/>
          <p:nvPr/>
        </p:nvSpPr>
        <p:spPr>
          <a:xfrm>
            <a:off x="649925" y="3205412"/>
            <a:ext cx="484632" cy="484632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Cheurón 13">
            <a:extLst>
              <a:ext uri="{FF2B5EF4-FFF2-40B4-BE49-F238E27FC236}">
                <a16:creationId xmlns:a16="http://schemas.microsoft.com/office/drawing/2014/main" id="{C05DA463-C120-C649-8D41-23EC9EA6D594}"/>
              </a:ext>
            </a:extLst>
          </p:cNvPr>
          <p:cNvSpPr/>
          <p:nvPr/>
        </p:nvSpPr>
        <p:spPr>
          <a:xfrm>
            <a:off x="659087" y="4506019"/>
            <a:ext cx="484632" cy="484632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Cheurón 14">
            <a:extLst>
              <a:ext uri="{FF2B5EF4-FFF2-40B4-BE49-F238E27FC236}">
                <a16:creationId xmlns:a16="http://schemas.microsoft.com/office/drawing/2014/main" id="{8EF6DF30-9E53-7041-B250-DD6E4C13D566}"/>
              </a:ext>
            </a:extLst>
          </p:cNvPr>
          <p:cNvSpPr/>
          <p:nvPr/>
        </p:nvSpPr>
        <p:spPr>
          <a:xfrm>
            <a:off x="678778" y="5648993"/>
            <a:ext cx="484632" cy="484632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030D915-5138-6F42-ADF4-FFB857B1E470}"/>
              </a:ext>
            </a:extLst>
          </p:cNvPr>
          <p:cNvSpPr txBox="1"/>
          <p:nvPr/>
        </p:nvSpPr>
        <p:spPr>
          <a:xfrm>
            <a:off x="1220623" y="3269154"/>
            <a:ext cx="167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Polimedicación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EB52E21-216F-6B4B-A9EF-457CE2C78F86}"/>
              </a:ext>
            </a:extLst>
          </p:cNvPr>
          <p:cNvSpPr txBox="1"/>
          <p:nvPr/>
        </p:nvSpPr>
        <p:spPr>
          <a:xfrm>
            <a:off x="5405899" y="1434442"/>
            <a:ext cx="127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2">
                    <a:lumMod val="95000"/>
                    <a:lumOff val="5000"/>
                  </a:schemeClr>
                </a:solidFill>
              </a:rPr>
              <a:t>Carga viral</a:t>
            </a:r>
          </a:p>
        </p:txBody>
      </p:sp>
      <p:sp>
        <p:nvSpPr>
          <p:cNvPr id="12" name="Flecha derecha 11">
            <a:extLst>
              <a:ext uri="{FF2B5EF4-FFF2-40B4-BE49-F238E27FC236}">
                <a16:creationId xmlns:a16="http://schemas.microsoft.com/office/drawing/2014/main" id="{ABC9EB64-75F6-144F-B2F0-33C9C05B86CC}"/>
              </a:ext>
            </a:extLst>
          </p:cNvPr>
          <p:cNvSpPr/>
          <p:nvPr/>
        </p:nvSpPr>
        <p:spPr>
          <a:xfrm>
            <a:off x="6516216" y="2821795"/>
            <a:ext cx="487207" cy="24670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CF20BA0-F2D1-F140-8A99-555A72E740B8}"/>
              </a:ext>
            </a:extLst>
          </p:cNvPr>
          <p:cNvSpPr txBox="1"/>
          <p:nvPr/>
        </p:nvSpPr>
        <p:spPr>
          <a:xfrm>
            <a:off x="7107890" y="2450333"/>
            <a:ext cx="153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Interacciones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37107CA-E111-6342-8533-E54365AE6D5A}"/>
              </a:ext>
            </a:extLst>
          </p:cNvPr>
          <p:cNvSpPr txBox="1"/>
          <p:nvPr/>
        </p:nvSpPr>
        <p:spPr>
          <a:xfrm>
            <a:off x="7107890" y="2791098"/>
            <a:ext cx="146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Duplicidades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947B9AF-4C2F-EA40-864A-B2DFCE1FBB94}"/>
              </a:ext>
            </a:extLst>
          </p:cNvPr>
          <p:cNvSpPr txBox="1"/>
          <p:nvPr/>
        </p:nvSpPr>
        <p:spPr>
          <a:xfrm>
            <a:off x="7107890" y="3156836"/>
            <a:ext cx="1783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Desprescripción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21" name="Flecha derecha 20">
            <a:extLst>
              <a:ext uri="{FF2B5EF4-FFF2-40B4-BE49-F238E27FC236}">
                <a16:creationId xmlns:a16="http://schemas.microsoft.com/office/drawing/2014/main" id="{418605D5-2ACE-1741-94D4-55E9384387A7}"/>
              </a:ext>
            </a:extLst>
          </p:cNvPr>
          <p:cNvSpPr/>
          <p:nvPr/>
        </p:nvSpPr>
        <p:spPr>
          <a:xfrm rot="19981826">
            <a:off x="2894073" y="3046490"/>
            <a:ext cx="528592" cy="1873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 derecha 25">
            <a:extLst>
              <a:ext uri="{FF2B5EF4-FFF2-40B4-BE49-F238E27FC236}">
                <a16:creationId xmlns:a16="http://schemas.microsoft.com/office/drawing/2014/main" id="{3F1B7ADA-8247-7A46-8253-755AD27518E3}"/>
              </a:ext>
            </a:extLst>
          </p:cNvPr>
          <p:cNvSpPr/>
          <p:nvPr/>
        </p:nvSpPr>
        <p:spPr>
          <a:xfrm rot="1756512">
            <a:off x="2873631" y="3690504"/>
            <a:ext cx="528592" cy="1873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Flecha derecha 23">
            <a:extLst>
              <a:ext uri="{FF2B5EF4-FFF2-40B4-BE49-F238E27FC236}">
                <a16:creationId xmlns:a16="http://schemas.microsoft.com/office/drawing/2014/main" id="{E67007B1-4427-C244-A372-8032F48EEA09}"/>
              </a:ext>
            </a:extLst>
          </p:cNvPr>
          <p:cNvSpPr/>
          <p:nvPr/>
        </p:nvSpPr>
        <p:spPr>
          <a:xfrm rot="20586599">
            <a:off x="4831430" y="1642204"/>
            <a:ext cx="528592" cy="1873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 derecha 24">
            <a:extLst>
              <a:ext uri="{FF2B5EF4-FFF2-40B4-BE49-F238E27FC236}">
                <a16:creationId xmlns:a16="http://schemas.microsoft.com/office/drawing/2014/main" id="{85447625-9D3A-1545-A600-721F421ABD62}"/>
              </a:ext>
            </a:extLst>
          </p:cNvPr>
          <p:cNvSpPr/>
          <p:nvPr/>
        </p:nvSpPr>
        <p:spPr>
          <a:xfrm rot="1237460">
            <a:off x="4840346" y="2077107"/>
            <a:ext cx="528592" cy="18735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Gráfico 19" descr="Portapapeles contorno">
            <a:extLst>
              <a:ext uri="{FF2B5EF4-FFF2-40B4-BE49-F238E27FC236}">
                <a16:creationId xmlns:a16="http://schemas.microsoft.com/office/drawing/2014/main" id="{F1D5803C-165B-4C49-B0FF-22E923352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7890" y="4680096"/>
            <a:ext cx="1988992" cy="19889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>
            <a:extLst>
              <a:ext uri="{FF2B5EF4-FFF2-40B4-BE49-F238E27FC236}">
                <a16:creationId xmlns:a16="http://schemas.microsoft.com/office/drawing/2014/main" id="{0D729954-3684-4358-B696-3F50891CC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18434" name="6 CuadroTexto">
            <a:extLst>
              <a:ext uri="{FF2B5EF4-FFF2-40B4-BE49-F238E27FC236}">
                <a16:creationId xmlns:a16="http://schemas.microsoft.com/office/drawing/2014/main" id="{1277F62B-B0F5-4EBA-BF45-D10B990D0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21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2. MOTIVACIÓN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7D69BE-AA90-4C90-B2B3-913DEB769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9144000" cy="3984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s-ES">
              <a:solidFill>
                <a:schemeClr val="accent2"/>
              </a:solidFill>
            </a:endParaRPr>
          </a:p>
        </p:txBody>
      </p:sp>
      <p:sp>
        <p:nvSpPr>
          <p:cNvPr id="18436" name="CuadroTexto 1">
            <a:extLst>
              <a:ext uri="{FF2B5EF4-FFF2-40B4-BE49-F238E27FC236}">
                <a16:creationId xmlns:a16="http://schemas.microsoft.com/office/drawing/2014/main" id="{BA9BE057-6F34-4F63-820C-DA3DFC283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accent2"/>
                </a:solidFill>
                <a:latin typeface="Tahoma" panose="020B0604030504040204" pitchFamily="34" charset="0"/>
              </a:rPr>
              <a:t>2.2 ENTREVISTA MOTIVACIONAL Y ACTUACIONES DE FARMACIA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6B0CDE7B-EB64-5C42-83AE-DED86F5DAD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9115719"/>
              </p:ext>
            </p:extLst>
          </p:nvPr>
        </p:nvGraphicFramePr>
        <p:xfrm>
          <a:off x="92283" y="1268760"/>
          <a:ext cx="8944213" cy="5576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BAF23293-56FF-8E4D-B3F6-7DD5D746C24D}"/>
              </a:ext>
            </a:extLst>
          </p:cNvPr>
          <p:cNvSpPr txBox="1"/>
          <p:nvPr/>
        </p:nvSpPr>
        <p:spPr>
          <a:xfrm>
            <a:off x="828834" y="4987850"/>
            <a:ext cx="1212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 DTG/RPV</a:t>
            </a:r>
            <a:endParaRPr lang="es-ES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A14508C-40CE-F345-AE89-84D49BA6E6AF}"/>
              </a:ext>
            </a:extLst>
          </p:cNvPr>
          <p:cNvSpPr txBox="1"/>
          <p:nvPr/>
        </p:nvSpPr>
        <p:spPr>
          <a:xfrm>
            <a:off x="2843808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A0B61A0-FC4C-F54E-A9AE-4B52CC76CA96}"/>
              </a:ext>
            </a:extLst>
          </p:cNvPr>
          <p:cNvSpPr txBox="1"/>
          <p:nvPr/>
        </p:nvSpPr>
        <p:spPr>
          <a:xfrm>
            <a:off x="134612" y="5350276"/>
            <a:ext cx="2949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Carga viral indetectable</a:t>
            </a:r>
          </a:p>
          <a:p>
            <a:pPr algn="ctr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Estado inmunológico adecuado</a:t>
            </a:r>
          </a:p>
          <a:p>
            <a:pPr algn="ctr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Buena adherencia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A4450D9-F89C-384A-9F63-C6701D401159}"/>
              </a:ext>
            </a:extLst>
          </p:cNvPr>
          <p:cNvSpPr txBox="1"/>
          <p:nvPr/>
        </p:nvSpPr>
        <p:spPr>
          <a:xfrm>
            <a:off x="2030528" y="2107258"/>
            <a:ext cx="2949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2">
                    <a:lumMod val="75000"/>
                  </a:schemeClr>
                </a:solidFill>
              </a:rPr>
              <a:t>Polimedicada</a:t>
            </a:r>
            <a:r>
              <a:rPr lang="es-ES" sz="1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adherencia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88991C5-46CB-3A47-8605-5C1F5AB0C0A7}"/>
              </a:ext>
            </a:extLst>
          </p:cNvPr>
          <p:cNvSpPr txBox="1"/>
          <p:nvPr/>
        </p:nvSpPr>
        <p:spPr>
          <a:xfrm>
            <a:off x="2041131" y="1589164"/>
            <a:ext cx="293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DTG/RPV     </a:t>
            </a:r>
            <a:r>
              <a:rPr lang="es-ES" dirty="0" err="1">
                <a:solidFill>
                  <a:schemeClr val="accent2">
                    <a:lumMod val="75000"/>
                  </a:schemeClr>
                </a:solidFill>
              </a:rPr>
              <a:t>esomeprazol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DFAEF6A-B802-7C44-8A2A-0E4365896515}"/>
              </a:ext>
            </a:extLst>
          </p:cNvPr>
          <p:cNvSpPr txBox="1"/>
          <p:nvPr/>
        </p:nvSpPr>
        <p:spPr>
          <a:xfrm>
            <a:off x="4139951" y="4932057"/>
            <a:ext cx="388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Información medicación prescrita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C923CC6-F773-BB4B-9198-970B6D03D825}"/>
              </a:ext>
            </a:extLst>
          </p:cNvPr>
          <p:cNvSpPr txBox="1"/>
          <p:nvPr/>
        </p:nvSpPr>
        <p:spPr>
          <a:xfrm>
            <a:off x="3995936" y="5301208"/>
            <a:ext cx="4032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Fomentar corresponsabilidad en la obtención de resultados y</a:t>
            </a:r>
          </a:p>
          <a:p>
            <a:pPr algn="ctr"/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su formación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9444AFC-D9A9-3847-A00F-310EC497AD6A}"/>
              </a:ext>
            </a:extLst>
          </p:cNvPr>
          <p:cNvSpPr txBox="1"/>
          <p:nvPr/>
        </p:nvSpPr>
        <p:spPr>
          <a:xfrm>
            <a:off x="4703975" y="6213645"/>
            <a:ext cx="311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Recursos: webs y apps</a:t>
            </a:r>
          </a:p>
        </p:txBody>
      </p:sp>
      <p:pic>
        <p:nvPicPr>
          <p:cNvPr id="24" name="Gráfico 23" descr="Cerrar con relleno sólido">
            <a:extLst>
              <a:ext uri="{FF2B5EF4-FFF2-40B4-BE49-F238E27FC236}">
                <a16:creationId xmlns:a16="http://schemas.microsoft.com/office/drawing/2014/main" id="{BA3FA609-3BF6-284F-83EA-A62086F8B8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62885" y="1518941"/>
            <a:ext cx="547542" cy="547542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C22583BE-FD45-CA44-80E3-3B266FDCA365}"/>
              </a:ext>
            </a:extLst>
          </p:cNvPr>
          <p:cNvSpPr txBox="1"/>
          <p:nvPr/>
        </p:nvSpPr>
        <p:spPr>
          <a:xfrm>
            <a:off x="6535380" y="1535390"/>
            <a:ext cx="2259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Caso multidisciplinar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97665DE-6524-0243-A064-056BB80A54AD}"/>
              </a:ext>
            </a:extLst>
          </p:cNvPr>
          <p:cNvSpPr txBox="1"/>
          <p:nvPr/>
        </p:nvSpPr>
        <p:spPr>
          <a:xfrm>
            <a:off x="6910893" y="2017142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Acto único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8374C7E-90F7-4A49-BDA6-49D1B4B84337}"/>
              </a:ext>
            </a:extLst>
          </p:cNvPr>
          <p:cNvSpPr txBox="1"/>
          <p:nvPr/>
        </p:nvSpPr>
        <p:spPr>
          <a:xfrm>
            <a:off x="6260850" y="2475433"/>
            <a:ext cx="280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Simplificación tratamiento</a:t>
            </a: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77D1C124-D6B7-BF46-B033-71000F8EE52B}"/>
              </a:ext>
            </a:extLst>
          </p:cNvPr>
          <p:cNvSpPr/>
          <p:nvPr/>
        </p:nvSpPr>
        <p:spPr>
          <a:xfrm>
            <a:off x="92283" y="4785012"/>
            <a:ext cx="2991525" cy="18069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A71AC2D0-3C60-5E44-9E1C-A87CDFA8AFAC}"/>
              </a:ext>
            </a:extLst>
          </p:cNvPr>
          <p:cNvSpPr/>
          <p:nvPr/>
        </p:nvSpPr>
        <p:spPr>
          <a:xfrm>
            <a:off x="2041131" y="1412401"/>
            <a:ext cx="2949196" cy="16565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id="{5DA54565-BAB2-2545-8995-806434310EDC}"/>
              </a:ext>
            </a:extLst>
          </p:cNvPr>
          <p:cNvSpPr/>
          <p:nvPr/>
        </p:nvSpPr>
        <p:spPr>
          <a:xfrm>
            <a:off x="3995936" y="4785012"/>
            <a:ext cx="4032447" cy="18843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redondeado 32">
            <a:extLst>
              <a:ext uri="{FF2B5EF4-FFF2-40B4-BE49-F238E27FC236}">
                <a16:creationId xmlns:a16="http://schemas.microsoft.com/office/drawing/2014/main" id="{1C7752A2-98F1-8649-8E24-16F9528CC4B9}"/>
              </a:ext>
            </a:extLst>
          </p:cNvPr>
          <p:cNvSpPr/>
          <p:nvPr/>
        </p:nvSpPr>
        <p:spPr>
          <a:xfrm>
            <a:off x="6097903" y="1412401"/>
            <a:ext cx="2949196" cy="16445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2C3B1A1-2556-8943-9F7B-581FFB40B8CE}"/>
              </a:ext>
            </a:extLst>
          </p:cNvPr>
          <p:cNvSpPr txBox="1"/>
          <p:nvPr/>
        </p:nvSpPr>
        <p:spPr>
          <a:xfrm>
            <a:off x="2551577" y="2595309"/>
            <a:ext cx="1811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Control migraña</a:t>
            </a:r>
          </a:p>
        </p:txBody>
      </p:sp>
      <p:sp>
        <p:nvSpPr>
          <p:cNvPr id="3" name="Flecha abajo 2">
            <a:extLst>
              <a:ext uri="{FF2B5EF4-FFF2-40B4-BE49-F238E27FC236}">
                <a16:creationId xmlns:a16="http://schemas.microsoft.com/office/drawing/2014/main" id="{4DE9BCAE-6774-A941-A358-B6800B6A8CD4}"/>
              </a:ext>
            </a:extLst>
          </p:cNvPr>
          <p:cNvSpPr/>
          <p:nvPr/>
        </p:nvSpPr>
        <p:spPr>
          <a:xfrm>
            <a:off x="1281921" y="4437669"/>
            <a:ext cx="306124" cy="54180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echa abajo 28">
            <a:extLst>
              <a:ext uri="{FF2B5EF4-FFF2-40B4-BE49-F238E27FC236}">
                <a16:creationId xmlns:a16="http://schemas.microsoft.com/office/drawing/2014/main" id="{18D3F9FC-64AD-5A4C-8671-3EE8A022D089}"/>
              </a:ext>
            </a:extLst>
          </p:cNvPr>
          <p:cNvSpPr/>
          <p:nvPr/>
        </p:nvSpPr>
        <p:spPr>
          <a:xfrm>
            <a:off x="5739657" y="4423959"/>
            <a:ext cx="306124" cy="54180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arriba 4">
            <a:extLst>
              <a:ext uri="{FF2B5EF4-FFF2-40B4-BE49-F238E27FC236}">
                <a16:creationId xmlns:a16="http://schemas.microsoft.com/office/drawing/2014/main" id="{404E49B9-BEEE-C84E-981E-21A8B8E0D2EA}"/>
              </a:ext>
            </a:extLst>
          </p:cNvPr>
          <p:cNvSpPr/>
          <p:nvPr/>
        </p:nvSpPr>
        <p:spPr>
          <a:xfrm>
            <a:off x="3457274" y="2975357"/>
            <a:ext cx="322637" cy="56176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Flecha arriba 33">
            <a:extLst>
              <a:ext uri="{FF2B5EF4-FFF2-40B4-BE49-F238E27FC236}">
                <a16:creationId xmlns:a16="http://schemas.microsoft.com/office/drawing/2014/main" id="{7230B5E3-3402-4D42-B631-D63377CE96D7}"/>
              </a:ext>
            </a:extLst>
          </p:cNvPr>
          <p:cNvSpPr/>
          <p:nvPr/>
        </p:nvSpPr>
        <p:spPr>
          <a:xfrm>
            <a:off x="7867063" y="2953439"/>
            <a:ext cx="322637" cy="56176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/>
      <p:bldP spid="19" grpId="0"/>
      <p:bldP spid="21" grpId="0"/>
      <p:bldP spid="26" grpId="0"/>
      <p:bldP spid="27" grpId="0"/>
      <p:bldP spid="31" grpId="0"/>
      <p:bldP spid="28" grpId="0" animBg="1"/>
      <p:bldP spid="30" grpId="0" animBg="1"/>
      <p:bldP spid="32" grpId="0" animBg="1"/>
      <p:bldP spid="33" grpId="0" animBg="1"/>
      <p:bldP spid="2" grpId="0"/>
      <p:bldP spid="3" grpId="0" animBg="1"/>
      <p:bldP spid="29" grpId="0" animBg="1"/>
      <p:bldP spid="5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>
            <a:extLst>
              <a:ext uri="{FF2B5EF4-FFF2-40B4-BE49-F238E27FC236}">
                <a16:creationId xmlns:a16="http://schemas.microsoft.com/office/drawing/2014/main" id="{1E86D00B-5E52-42AC-B59F-0838BB2D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19458" name="6 CuadroTexto">
            <a:extLst>
              <a:ext uri="{FF2B5EF4-FFF2-40B4-BE49-F238E27FC236}">
                <a16:creationId xmlns:a16="http://schemas.microsoft.com/office/drawing/2014/main" id="{A55ED555-549F-4FA8-94F9-5C396518C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21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3. OPORTUNIDAD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5112A5-083E-4FEA-ABE0-F4319394D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513"/>
            <a:ext cx="9144000" cy="3984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s-ES">
              <a:solidFill>
                <a:schemeClr val="accent2"/>
              </a:solidFill>
            </a:endParaRPr>
          </a:p>
        </p:txBody>
      </p:sp>
      <p:sp>
        <p:nvSpPr>
          <p:cNvPr id="19460" name="CuadroTexto 1">
            <a:extLst>
              <a:ext uri="{FF2B5EF4-FFF2-40B4-BE49-F238E27FC236}">
                <a16:creationId xmlns:a16="http://schemas.microsoft.com/office/drawing/2014/main" id="{AD52F22D-8318-4A97-950D-DA21A33DA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808038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accent2"/>
                </a:solidFill>
                <a:latin typeface="Tahoma" panose="020B0604030504040204" pitchFamily="34" charset="0"/>
              </a:rPr>
              <a:t>3.1 DESENLACE</a:t>
            </a: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7FBF4FE1-672F-704C-ACBF-1EA36C8D0CA7}"/>
              </a:ext>
            </a:extLst>
          </p:cNvPr>
          <p:cNvSpPr/>
          <p:nvPr/>
        </p:nvSpPr>
        <p:spPr>
          <a:xfrm>
            <a:off x="377032" y="1412776"/>
            <a:ext cx="3546896" cy="681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Comunicación rápida y directa</a:t>
            </a:r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9D7289D6-6C1C-1147-BED4-0338D4BCB939}"/>
              </a:ext>
            </a:extLst>
          </p:cNvPr>
          <p:cNvSpPr/>
          <p:nvPr/>
        </p:nvSpPr>
        <p:spPr>
          <a:xfrm>
            <a:off x="395288" y="3195383"/>
            <a:ext cx="3528640" cy="681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Formación transversal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1E8B7641-8113-2347-BBF1-B09102968F43}"/>
              </a:ext>
            </a:extLst>
          </p:cNvPr>
          <p:cNvSpPr/>
          <p:nvPr/>
        </p:nvSpPr>
        <p:spPr>
          <a:xfrm>
            <a:off x="5321226" y="3218394"/>
            <a:ext cx="3240358" cy="681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Integración en el equipo multidisciplinar</a:t>
            </a:r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id="{F1DA8386-C9C2-1D48-AB2B-D6C7CC9B328F}"/>
              </a:ext>
            </a:extLst>
          </p:cNvPr>
          <p:cNvSpPr/>
          <p:nvPr/>
        </p:nvSpPr>
        <p:spPr>
          <a:xfrm>
            <a:off x="5321226" y="4869160"/>
            <a:ext cx="3228440" cy="681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Visitas páginas webs</a:t>
            </a:r>
          </a:p>
        </p:txBody>
      </p:sp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9A3BE2D3-7B3A-7548-9771-D24ED99C2C00}"/>
              </a:ext>
            </a:extLst>
          </p:cNvPr>
          <p:cNvSpPr/>
          <p:nvPr/>
        </p:nvSpPr>
        <p:spPr>
          <a:xfrm>
            <a:off x="395287" y="4803298"/>
            <a:ext cx="3524521" cy="681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Herramientas de utilidad</a:t>
            </a:r>
          </a:p>
        </p:txBody>
      </p:sp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D2A66019-DC80-AB47-80E2-9F2066ADD36C}"/>
              </a:ext>
            </a:extLst>
          </p:cNvPr>
          <p:cNvSpPr/>
          <p:nvPr/>
        </p:nvSpPr>
        <p:spPr>
          <a:xfrm>
            <a:off x="5309308" y="1484834"/>
            <a:ext cx="3240358" cy="6816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Seguimiento transversal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92F0C33-EC86-8840-B849-0ECEED9DEE3F}"/>
              </a:ext>
            </a:extLst>
          </p:cNvPr>
          <p:cNvSpPr txBox="1"/>
          <p:nvPr/>
        </p:nvSpPr>
        <p:spPr>
          <a:xfrm>
            <a:off x="733817" y="2212279"/>
            <a:ext cx="2451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Número de teléfono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1DBB810-3EC4-A14C-A254-1B634CCA8119}"/>
              </a:ext>
            </a:extLst>
          </p:cNvPr>
          <p:cNvSpPr txBox="1"/>
          <p:nvPr/>
        </p:nvSpPr>
        <p:spPr>
          <a:xfrm>
            <a:off x="731986" y="2612231"/>
            <a:ext cx="2031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Correo electrónico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8D25F34-F609-884A-95B3-5E1AAD4138AD}"/>
              </a:ext>
            </a:extLst>
          </p:cNvPr>
          <p:cNvSpPr txBox="1"/>
          <p:nvPr/>
        </p:nvSpPr>
        <p:spPr>
          <a:xfrm>
            <a:off x="5652120" y="2438679"/>
            <a:ext cx="261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Revisión historia clínica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FFBFDF8-491A-F249-8450-C36EA5FA469B}"/>
              </a:ext>
            </a:extLst>
          </p:cNvPr>
          <p:cNvSpPr txBox="1"/>
          <p:nvPr/>
        </p:nvSpPr>
        <p:spPr>
          <a:xfrm>
            <a:off x="830631" y="4121284"/>
            <a:ext cx="2949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Herramientas específicas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A6F7FA2-91B9-F540-B0D8-8C18A00F5149}"/>
              </a:ext>
            </a:extLst>
          </p:cNvPr>
          <p:cNvSpPr txBox="1"/>
          <p:nvPr/>
        </p:nvSpPr>
        <p:spPr>
          <a:xfrm>
            <a:off x="5909014" y="4061440"/>
            <a:ext cx="2748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Comunicación con el médico prescriptor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182B8BE-6D36-D149-A0CE-6A88BC10AFD7}"/>
              </a:ext>
            </a:extLst>
          </p:cNvPr>
          <p:cNvSpPr txBox="1"/>
          <p:nvPr/>
        </p:nvSpPr>
        <p:spPr>
          <a:xfrm>
            <a:off x="5652120" y="5631249"/>
            <a:ext cx="2949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Recomendaciones de hábitos de vida saludable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2355B34-8BCA-494F-88B8-4B60FFC70ABD}"/>
              </a:ext>
            </a:extLst>
          </p:cNvPr>
          <p:cNvSpPr txBox="1"/>
          <p:nvPr/>
        </p:nvSpPr>
        <p:spPr>
          <a:xfrm>
            <a:off x="5666961" y="6358011"/>
            <a:ext cx="2131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Información VIH</a:t>
            </a:r>
          </a:p>
        </p:txBody>
      </p:sp>
      <p:pic>
        <p:nvPicPr>
          <p:cNvPr id="1026" name="Picture 2" descr="RecuerdaMed - Aplicaciones en Google Play">
            <a:extLst>
              <a:ext uri="{FF2B5EF4-FFF2-40B4-BE49-F238E27FC236}">
                <a16:creationId xmlns:a16="http://schemas.microsoft.com/office/drawing/2014/main" id="{98D5CE16-DE18-184E-BE0F-1A4030E9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18" y="5828416"/>
            <a:ext cx="835047" cy="83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lecumple by Trama Solutions S.L.">
            <a:extLst>
              <a:ext uri="{FF2B5EF4-FFF2-40B4-BE49-F238E27FC236}">
                <a16:creationId xmlns:a16="http://schemas.microsoft.com/office/drawing/2014/main" id="{E3830C1A-C3E7-0442-9530-EC5A21004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418" y="5828416"/>
            <a:ext cx="835047" cy="83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Gráfico 19" descr="Doctora con relleno sólido">
            <a:extLst>
              <a:ext uri="{FF2B5EF4-FFF2-40B4-BE49-F238E27FC236}">
                <a16:creationId xmlns:a16="http://schemas.microsoft.com/office/drawing/2014/main" id="{C518B0F2-EFB8-7248-AEBC-09D719044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18812" y="4039729"/>
            <a:ext cx="614953" cy="614953"/>
          </a:xfrm>
          <a:prstGeom prst="rect">
            <a:avLst/>
          </a:prstGeom>
        </p:spPr>
      </p:pic>
      <p:pic>
        <p:nvPicPr>
          <p:cNvPr id="31" name="Gráfico 30" descr="Internet con relleno sólido">
            <a:extLst>
              <a:ext uri="{FF2B5EF4-FFF2-40B4-BE49-F238E27FC236}">
                <a16:creationId xmlns:a16="http://schemas.microsoft.com/office/drawing/2014/main" id="{D37809D9-C375-B549-BFD4-E79A7461F4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14240" y="5787768"/>
            <a:ext cx="645804" cy="645804"/>
          </a:xfrm>
          <a:prstGeom prst="rect">
            <a:avLst/>
          </a:prstGeom>
        </p:spPr>
      </p:pic>
      <p:pic>
        <p:nvPicPr>
          <p:cNvPr id="33" name="Gráfico 32" descr="Pantalla de proyección con relleno sólido">
            <a:extLst>
              <a:ext uri="{FF2B5EF4-FFF2-40B4-BE49-F238E27FC236}">
                <a16:creationId xmlns:a16="http://schemas.microsoft.com/office/drawing/2014/main" id="{46EE300F-B8B9-F345-A90C-12CC4CB200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0911" y="4032693"/>
            <a:ext cx="614953" cy="614953"/>
          </a:xfrm>
          <a:prstGeom prst="rect">
            <a:avLst/>
          </a:prstGeom>
        </p:spPr>
      </p:pic>
      <p:pic>
        <p:nvPicPr>
          <p:cNvPr id="37" name="Gráfico 36" descr="Smartphone con relleno sólido">
            <a:extLst>
              <a:ext uri="{FF2B5EF4-FFF2-40B4-BE49-F238E27FC236}">
                <a16:creationId xmlns:a16="http://schemas.microsoft.com/office/drawing/2014/main" id="{C1992BD1-9185-614E-9530-3BA296BAE5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95150" y="2294079"/>
            <a:ext cx="416899" cy="575064"/>
          </a:xfrm>
          <a:prstGeom prst="rect">
            <a:avLst/>
          </a:prstGeom>
        </p:spPr>
      </p:pic>
      <p:pic>
        <p:nvPicPr>
          <p:cNvPr id="39" name="Gráfico 38" descr="Interfaz de la experiencia de usuario con relleno sólido">
            <a:extLst>
              <a:ext uri="{FF2B5EF4-FFF2-40B4-BE49-F238E27FC236}">
                <a16:creationId xmlns:a16="http://schemas.microsoft.com/office/drawing/2014/main" id="{F335C5D1-B1F0-C94C-A244-67B1BE7D5DA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392644" y="2353222"/>
            <a:ext cx="529208" cy="52920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>
            <a:extLst>
              <a:ext uri="{FF2B5EF4-FFF2-40B4-BE49-F238E27FC236}">
                <a16:creationId xmlns:a16="http://schemas.microsoft.com/office/drawing/2014/main" id="{3CC9489F-6CA6-4612-8D75-BD3B62B51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20482" name="6 CuadroTexto">
            <a:extLst>
              <a:ext uri="{FF2B5EF4-FFF2-40B4-BE49-F238E27FC236}">
                <a16:creationId xmlns:a16="http://schemas.microsoft.com/office/drawing/2014/main" id="{8F453DA2-9B5A-48A1-BE53-1E64D5550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21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PREGUNTA 1</a:t>
            </a:r>
          </a:p>
        </p:txBody>
      </p:sp>
      <p:pic>
        <p:nvPicPr>
          <p:cNvPr id="3" name="Gráfico 2" descr="Pensamiento contorno">
            <a:extLst>
              <a:ext uri="{FF2B5EF4-FFF2-40B4-BE49-F238E27FC236}">
                <a16:creationId xmlns:a16="http://schemas.microsoft.com/office/drawing/2014/main" id="{7510C44A-6EE8-E649-BA6F-12C755BE0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596" y="1313259"/>
            <a:ext cx="7272808" cy="53292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040AF09-926E-6E45-B5E5-C6063071370B}"/>
              </a:ext>
            </a:extLst>
          </p:cNvPr>
          <p:cNvSpPr txBox="1"/>
          <p:nvPr/>
        </p:nvSpPr>
        <p:spPr>
          <a:xfrm>
            <a:off x="2699792" y="2135636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¿Plantearíais algún otro objetivo </a:t>
            </a:r>
            <a:r>
              <a:rPr lang="es-ES" sz="2000" dirty="0" err="1"/>
              <a:t>farmacoterapéutico</a:t>
            </a:r>
            <a:r>
              <a:rPr lang="es-ES" sz="2000" dirty="0"/>
              <a:t> en esta paciente?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>
            <a:extLst>
              <a:ext uri="{FF2B5EF4-FFF2-40B4-BE49-F238E27FC236}">
                <a16:creationId xmlns:a16="http://schemas.microsoft.com/office/drawing/2014/main" id="{6FC893A1-78DC-4DDC-BCD6-76DBCFFC4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19138"/>
          </a:xfrm>
          <a:prstGeom prst="rect">
            <a:avLst/>
          </a:prstGeom>
          <a:solidFill>
            <a:srgbClr val="333399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>
              <a:latin typeface="Tahoma" panose="020B0604030504040204" pitchFamily="34" charset="0"/>
            </a:endParaRPr>
          </a:p>
        </p:txBody>
      </p:sp>
      <p:sp>
        <p:nvSpPr>
          <p:cNvPr id="21506" name="6 CuadroTexto">
            <a:extLst>
              <a:ext uri="{FF2B5EF4-FFF2-40B4-BE49-F238E27FC236}">
                <a16:creationId xmlns:a16="http://schemas.microsoft.com/office/drawing/2014/main" id="{097678CE-EBAE-40B0-AD0C-4582AF714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215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800" b="1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FBBA8EA-782B-544E-938C-96D91CF4E152}"/>
              </a:ext>
            </a:extLst>
          </p:cNvPr>
          <p:cNvSpPr txBox="1"/>
          <p:nvPr/>
        </p:nvSpPr>
        <p:spPr>
          <a:xfrm>
            <a:off x="2619123" y="1548164"/>
            <a:ext cx="3905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rgbClr val="7030A0"/>
                </a:solidFill>
              </a:rPr>
              <a:t>Revisión y validación del tratamiento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013A84A-0F2C-F64C-ADFD-FE5ADBD92497}"/>
              </a:ext>
            </a:extLst>
          </p:cNvPr>
          <p:cNvSpPr txBox="1"/>
          <p:nvPr/>
        </p:nvSpPr>
        <p:spPr>
          <a:xfrm>
            <a:off x="2355848" y="2503488"/>
            <a:ext cx="443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rgbClr val="7030A0"/>
                </a:solidFill>
              </a:rPr>
              <a:t>Contribución a la mejora de la adherencia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F433450-0D7E-F141-BFE6-E56F93ADF075}"/>
              </a:ext>
            </a:extLst>
          </p:cNvPr>
          <p:cNvSpPr txBox="1"/>
          <p:nvPr/>
        </p:nvSpPr>
        <p:spPr>
          <a:xfrm>
            <a:off x="2876127" y="3596829"/>
            <a:ext cx="326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rgbClr val="7030A0"/>
                </a:solidFill>
              </a:rPr>
              <a:t>Formación </a:t>
            </a:r>
            <a:r>
              <a:rPr lang="es-ES" dirty="0" err="1">
                <a:solidFill>
                  <a:srgbClr val="7030A0"/>
                </a:solidFill>
              </a:rPr>
              <a:t>farmacoterapéutica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E930740-E814-BC41-BCEE-BA775271BF24}"/>
              </a:ext>
            </a:extLst>
          </p:cNvPr>
          <p:cNvSpPr txBox="1"/>
          <p:nvPr/>
        </p:nvSpPr>
        <p:spPr>
          <a:xfrm>
            <a:off x="2594941" y="5531206"/>
            <a:ext cx="4173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rgbClr val="7030A0"/>
                </a:solidFill>
              </a:rPr>
              <a:t>Fomentar una mejora del estilo de vida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AE9015-6A8F-0E42-BD6C-3CF7767908B1}"/>
              </a:ext>
            </a:extLst>
          </p:cNvPr>
          <p:cNvSpPr txBox="1"/>
          <p:nvPr/>
        </p:nvSpPr>
        <p:spPr>
          <a:xfrm>
            <a:off x="1568227" y="4582208"/>
            <a:ext cx="6007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rgbClr val="7030A0"/>
                </a:solidFill>
              </a:rPr>
              <a:t>Integración del farmacéutico en el equipo multidisciplinar</a:t>
            </a:r>
          </a:p>
        </p:txBody>
      </p:sp>
      <p:pic>
        <p:nvPicPr>
          <p:cNvPr id="15" name="Gráfico 14" descr="Marca de verificación con relleno sólido">
            <a:extLst>
              <a:ext uri="{FF2B5EF4-FFF2-40B4-BE49-F238E27FC236}">
                <a16:creationId xmlns:a16="http://schemas.microsoft.com/office/drawing/2014/main" id="{D8D34282-7496-2D48-BD8C-9FECA5B900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3615" y="1451045"/>
            <a:ext cx="495008" cy="495008"/>
          </a:xfrm>
          <a:prstGeom prst="rect">
            <a:avLst/>
          </a:prstGeom>
        </p:spPr>
      </p:pic>
      <p:pic>
        <p:nvPicPr>
          <p:cNvPr id="18" name="Gráfico 17" descr="Marca de verificación con relleno sólido">
            <a:extLst>
              <a:ext uri="{FF2B5EF4-FFF2-40B4-BE49-F238E27FC236}">
                <a16:creationId xmlns:a16="http://schemas.microsoft.com/office/drawing/2014/main" id="{426849DF-09C6-EE4B-B949-30CF759FA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6111" y="2353969"/>
            <a:ext cx="495008" cy="495008"/>
          </a:xfrm>
          <a:prstGeom prst="rect">
            <a:avLst/>
          </a:prstGeom>
        </p:spPr>
      </p:pic>
      <p:pic>
        <p:nvPicPr>
          <p:cNvPr id="19" name="Gráfico 18" descr="Marca de verificación con relleno sólido">
            <a:extLst>
              <a:ext uri="{FF2B5EF4-FFF2-40B4-BE49-F238E27FC236}">
                <a16:creationId xmlns:a16="http://schemas.microsoft.com/office/drawing/2014/main" id="{3366A787-E91C-D146-AE72-8BD92F918C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81119" y="3528240"/>
            <a:ext cx="495008" cy="495008"/>
          </a:xfrm>
          <a:prstGeom prst="rect">
            <a:avLst/>
          </a:prstGeom>
        </p:spPr>
      </p:pic>
      <p:pic>
        <p:nvPicPr>
          <p:cNvPr id="20" name="Gráfico 19" descr="Marca de verificación con relleno sólido">
            <a:extLst>
              <a:ext uri="{FF2B5EF4-FFF2-40B4-BE49-F238E27FC236}">
                <a16:creationId xmlns:a16="http://schemas.microsoft.com/office/drawing/2014/main" id="{00C5CA1A-C5C3-D041-965E-A6C766A186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9218" y="4519370"/>
            <a:ext cx="495008" cy="495008"/>
          </a:xfrm>
          <a:prstGeom prst="rect">
            <a:avLst/>
          </a:prstGeom>
        </p:spPr>
      </p:pic>
      <p:pic>
        <p:nvPicPr>
          <p:cNvPr id="21" name="Gráfico 20" descr="Marca de verificación con relleno sólido">
            <a:extLst>
              <a:ext uri="{FF2B5EF4-FFF2-40B4-BE49-F238E27FC236}">
                <a16:creationId xmlns:a16="http://schemas.microsoft.com/office/drawing/2014/main" id="{5B46DF0C-1C0E-FC40-8286-3B25F45F7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7411" y="5500206"/>
            <a:ext cx="495008" cy="4950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336</Words>
  <Application>Microsoft Macintosh PowerPoint</Application>
  <PresentationFormat>Presentación en pantalla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Tahoma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Hospital de Valme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Hospital de Valme</dc:creator>
  <cp:lastModifiedBy>MARÍA ISABEL ARCHILLA AMAT</cp:lastModifiedBy>
  <cp:revision>216</cp:revision>
  <dcterms:created xsi:type="dcterms:W3CDTF">2014-11-20T11:55:05Z</dcterms:created>
  <dcterms:modified xsi:type="dcterms:W3CDTF">2022-03-01T21:39:10Z</dcterms:modified>
</cp:coreProperties>
</file>